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7" r:id="rId12"/>
    <p:sldId id="312" r:id="rId13"/>
    <p:sldId id="316" r:id="rId14"/>
    <p:sldId id="282" r:id="rId15"/>
    <p:sldId id="315" r:id="rId16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E65"/>
    <a:srgbClr val="333399"/>
    <a:srgbClr val="800080"/>
    <a:srgbClr val="48AC20"/>
    <a:srgbClr val="069421"/>
    <a:srgbClr val="009242"/>
    <a:srgbClr val="00A44A"/>
    <a:srgbClr val="00CC00"/>
    <a:srgbClr val="00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8" autoAdjust="0"/>
    <p:restoredTop sz="96462" autoAdjust="0"/>
  </p:normalViewPr>
  <p:slideViewPr>
    <p:cSldViewPr>
      <p:cViewPr>
        <p:scale>
          <a:sx n="50" d="100"/>
          <a:sy n="50" d="100"/>
        </p:scale>
        <p:origin x="6" y="-27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1D5C2-8AEC-4BBD-BBCF-1880940C41AE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1B8E0-85DE-41F7-AA30-A05787622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9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B8E0-85DE-41F7-AA30-A0578762289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5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B8E0-85DE-41F7-AA30-A0578762289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4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B8E0-85DE-41F7-AA30-A0578762289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7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7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1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92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4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7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5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5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8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9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8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8A24-1514-4E8E-B0C3-E34F673F996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2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2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tiff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75302" y="1628800"/>
            <a:ext cx="12068576" cy="317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Mykolaiv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Region is a reliable partner for international cooperation</a:t>
            </a:r>
            <a:endParaRPr lang="uk-UA" sz="66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4" descr="Картинки по запросу Герб Украї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54" y="381121"/>
            <a:ext cx="767758" cy="10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1414686" y="322937"/>
            <a:ext cx="2928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3000" dirty="0" err="1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Mykolaiv</a:t>
            </a:r>
            <a:endParaRPr lang="en-US" sz="2000" b="1" kern="3000" dirty="0" smtClean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3000" dirty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b="1" kern="3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egional State Administration </a:t>
            </a:r>
            <a:endParaRPr lang="en-US" sz="2000" b="1" kern="30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38877" y="345022"/>
            <a:ext cx="0" cy="1015663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 rot="16200000">
            <a:off x="11250497" y="5635518"/>
            <a:ext cx="275739" cy="18536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692743" y="5633286"/>
            <a:ext cx="273190" cy="1853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2492943" y="5629396"/>
            <a:ext cx="273190" cy="185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54518" y="5628098"/>
            <a:ext cx="273190" cy="18536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6079772" y="5759324"/>
            <a:ext cx="277453" cy="16043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7809086" y="5633868"/>
            <a:ext cx="279040" cy="18536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9565838" y="5633914"/>
            <a:ext cx="278948" cy="1853639"/>
          </a:xfrm>
          <a:prstGeom prst="rect">
            <a:avLst/>
          </a:prstGeom>
          <a:solidFill>
            <a:srgbClr val="361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C:\Users\Human\Downloads\icons8-натуральная-еда-50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4183">
            <a:off x="3675339" y="5059252"/>
            <a:ext cx="1465053" cy="13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uman\Downloads\icons8-поле-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5157192"/>
            <a:ext cx="133938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uman\Downloads\icons8-солнечная-батарея-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50" y="5223410"/>
            <a:ext cx="1296144" cy="122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uman\Downloads\icons8-позиция-на-карте-мира-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26" y="5144681"/>
            <a:ext cx="1512167" cy="128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uman\Downloads\icons8-сотрудничество-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53" y="5048908"/>
            <a:ext cx="1575612" cy="142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uman\Downloads\icons8-взлет-самолета-50 (2)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213" y="5134191"/>
            <a:ext cx="1343297" cy="134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uman\Downloads\icons8-завод-6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973" y="5176242"/>
            <a:ext cx="1778396" cy="14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езультат пошуку зображень за запитом &quot;логисти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91" y="0"/>
            <a:ext cx="12233303" cy="705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-42890" y="0"/>
            <a:ext cx="12233303" cy="70500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19000">
                <a:schemeClr val="bg1">
                  <a:alpha val="52000"/>
                </a:schemeClr>
              </a:gs>
              <a:gs pos="70000">
                <a:schemeClr val="bg1">
                  <a:alpha val="0"/>
                </a:schemeClr>
              </a:gs>
              <a:gs pos="100000">
                <a:srgbClr val="FFEBFA">
                  <a:alpha val="0"/>
                </a:srgbClr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535027" y="3240241"/>
            <a:ext cx="4306832" cy="1778454"/>
          </a:xfrm>
          <a:prstGeom prst="roundRect">
            <a:avLst/>
          </a:prstGeom>
          <a:solidFill>
            <a:srgbClr val="FFC000">
              <a:alpha val="93000"/>
            </a:srgbClr>
          </a:solidFill>
          <a:ln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837420" y="1443840"/>
            <a:ext cx="4306832" cy="1778454"/>
          </a:xfrm>
          <a:prstGeom prst="roundRect">
            <a:avLst/>
          </a:prstGeom>
          <a:solidFill>
            <a:srgbClr val="FFC000">
              <a:alpha val="93000"/>
            </a:srgbClr>
          </a:solidFill>
          <a:ln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5474" y="116632"/>
            <a:ext cx="10598713" cy="1282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5626" y="176874"/>
            <a:ext cx="10268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Developed transport infrastructure </a:t>
            </a:r>
            <a:endParaRPr lang="en-US" sz="3600" b="1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significant transit opportunities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42891" y="1543687"/>
            <a:ext cx="4682865" cy="1015663"/>
          </a:xfrm>
          <a:prstGeom prst="rect">
            <a:avLst/>
          </a:prstGeom>
          <a:solidFill>
            <a:srgbClr val="FFC000">
              <a:alpha val="9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Priorities </a:t>
            </a:r>
            <a:endParaRPr lang="en-US" sz="3000" b="1" u="sng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u="sng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for investment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-42890" y="2564903"/>
            <a:ext cx="4671505" cy="448511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99062" y="1656000"/>
            <a:ext cx="44415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uk-UA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sea ports </a:t>
            </a:r>
            <a:endParaRPr lang="en-US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which </a:t>
            </a:r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capable </a:t>
            </a:r>
            <a:endParaRPr lang="en-US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of </a:t>
            </a:r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handling over 40 </a:t>
            </a:r>
            <a:r>
              <a:rPr lang="en-US" b="1" i="1" dirty="0" err="1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tons </a:t>
            </a:r>
            <a:endParaRPr lang="en-US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of </a:t>
            </a:r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cargoes per </a:t>
            </a:r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ru-RU" b="1" i="1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endParaRPr lang="uk-UA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endParaRPr lang="uk-UA" b="1" i="1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uman\Downloads\icons8-водный-транспорт-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13" y="1692000"/>
            <a:ext cx="1142387" cy="114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8133996" y="3636000"/>
            <a:ext cx="4441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i="1" dirty="0" err="1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Mykolaiv</a:t>
            </a:r>
            <a:endParaRPr lang="en-US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Airport”</a:t>
            </a:r>
            <a:endParaRPr lang="uk-UA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endParaRPr lang="uk-UA" sz="1000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i="1" dirty="0" err="1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Kulbakine</a:t>
            </a:r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Airfield</a:t>
            </a:r>
            <a:endParaRPr lang="uk-UA" b="1" i="1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Human\Downloads\icons8-взлет-самолета-50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27" y="3456265"/>
            <a:ext cx="1287760" cy="12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4884718" y="5034922"/>
            <a:ext cx="4306832" cy="1778454"/>
          </a:xfrm>
          <a:prstGeom prst="roundRect">
            <a:avLst/>
          </a:prstGeom>
          <a:solidFill>
            <a:srgbClr val="FFC000">
              <a:alpha val="93000"/>
            </a:srgbClr>
          </a:solidFill>
          <a:ln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053952" y="5148000"/>
            <a:ext cx="44415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 </a:t>
            </a:r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uk-UA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railway </a:t>
            </a:r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</a:p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uk-UA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wagons per day </a:t>
            </a:r>
            <a:r>
              <a:rPr lang="uk-UA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n-US" b="1" i="1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“</a:t>
            </a:r>
            <a:r>
              <a:rPr lang="en-US" b="1" i="1" dirty="0" err="1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Mykolaiv</a:t>
            </a:r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transport  hub </a:t>
            </a:r>
          </a:p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cargoes handling capacity</a:t>
            </a:r>
            <a:endParaRPr lang="uk-UA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endParaRPr lang="uk-UA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717699" y="2604968"/>
            <a:ext cx="6092825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Overhaul of the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Pivdennobuzhsky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Ingulsky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bridges in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Mykolaiv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 bridge over 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Southern Bug River in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Mykolaiv</a:t>
            </a:r>
          </a:p>
          <a:p>
            <a:pPr algn="ctr">
              <a:spcBef>
                <a:spcPts val="120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to the concession of the passenger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 of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railway "Mykolaiv“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Modernization and reconstruction of 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“Mykolaiv International  Airport”  </a:t>
            </a:r>
          </a:p>
          <a:p>
            <a:pPr algn="ctr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Electrification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Dolynska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Mykolaiv-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Kolosivka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railway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the marine intermodal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Berezan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054668" y="4005064"/>
            <a:ext cx="2709862" cy="0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997283" y="3240241"/>
            <a:ext cx="2709862" cy="0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982638" y="4653136"/>
            <a:ext cx="2709862" cy="0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Human\Downloads\поез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78" y="5220000"/>
            <a:ext cx="1287019" cy="128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 flipH="1">
            <a:off x="982638" y="5373216"/>
            <a:ext cx="2709862" cy="0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054646" y="6093296"/>
            <a:ext cx="2709862" cy="0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84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4" grpId="0" animBg="1"/>
      <p:bldP spid="5" grpId="0"/>
      <p:bldP spid="19" grpId="0" animBg="1"/>
      <p:bldP spid="25" grpId="0" animBg="1"/>
      <p:bldP spid="27" grpId="0"/>
      <p:bldP spid="26" grpId="0"/>
      <p:bldP spid="36" grpId="0" animBg="1"/>
      <p:bldP spid="3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деньги фон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" y="13783"/>
            <a:ext cx="12169625" cy="68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-1" y="0"/>
            <a:ext cx="12190414" cy="695739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2" descr="C:\Users\Human\Desktop\Рисунок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r="16285"/>
          <a:stretch/>
        </p:blipFill>
        <p:spPr bwMode="auto">
          <a:xfrm>
            <a:off x="406574" y="4183626"/>
            <a:ext cx="7920880" cy="176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1219" y="48143"/>
            <a:ext cx="11076623" cy="9222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786793" y="179929"/>
            <a:ext cx="1221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Intensive Foreign Trade Activity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4191" y="1144049"/>
            <a:ext cx="4104952" cy="218521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$ 2,</a:t>
            </a:r>
            <a:r>
              <a:rPr lang="en-US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</a:t>
            </a:r>
            <a:r>
              <a:rPr lang="uk-UA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 dirty="0" err="1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bln</a:t>
            </a:r>
            <a:r>
              <a:rPr lang="uk-UA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uk-UA" sz="2400" b="1" dirty="0" smtClean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n-US" sz="2400" b="1" i="1" dirty="0">
                <a:latin typeface="Book Antiqua" panose="02040602050305030304" pitchFamily="18" charset="0"/>
              </a:rPr>
              <a:t>export </a:t>
            </a:r>
          </a:p>
          <a:p>
            <a:pPr algn="ctr"/>
            <a:r>
              <a:rPr lang="en-US" sz="2400" b="1" i="1" dirty="0">
                <a:latin typeface="Book Antiqua" panose="02040602050305030304" pitchFamily="18" charset="0"/>
              </a:rPr>
              <a:t>of goods and services</a:t>
            </a:r>
            <a:endParaRPr lang="uk-UA" sz="2400" b="1" i="1" dirty="0">
              <a:latin typeface="Book Antiqua" panose="02040602050305030304" pitchFamily="18" charset="0"/>
            </a:endParaRPr>
          </a:p>
          <a:p>
            <a:pPr algn="ctr"/>
            <a:r>
              <a:rPr lang="uk-UA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2000" b="1" i="1" dirty="0"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542" y="3093989"/>
            <a:ext cx="7632848" cy="9222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97482" y="3122965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Successful projects of </a:t>
            </a:r>
            <a:r>
              <a:rPr lang="en-US" sz="2800" b="1" i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worldwide known companies</a:t>
            </a:r>
            <a:endParaRPr lang="uk-UA" sz="2800" b="1" i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60850" y="1233114"/>
            <a:ext cx="3952259" cy="4275174"/>
          </a:xfrm>
          <a:prstGeom prst="roundRect">
            <a:avLst/>
          </a:prstGeom>
          <a:solidFill>
            <a:srgbClr val="FFC00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39544" y="4152562"/>
            <a:ext cx="52244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600" b="1" i="1" baseline="30000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600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 </a:t>
            </a:r>
          </a:p>
          <a:p>
            <a:pPr lvl="0" algn="ctr" eaLnBrk="0" hangingPunct="0"/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export of goods </a:t>
            </a:r>
          </a:p>
          <a:p>
            <a:pPr lvl="0" algn="ctr" eaLnBrk="0" hangingPunct="0"/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Ukraine</a:t>
            </a:r>
            <a:endParaRPr lang="uk-UA" sz="2600" b="1" i="1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83497" y="3102059"/>
            <a:ext cx="44415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balance </a:t>
            </a:r>
          </a:p>
          <a:p>
            <a:pPr lvl="0" algn="ctr" eaLnBrk="0" hangingPunct="0"/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foreign trade</a:t>
            </a:r>
            <a:endParaRPr lang="uk-UA" sz="2600" b="1" i="1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18311" y="1580599"/>
            <a:ext cx="444159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</a:t>
            </a:r>
          </a:p>
          <a:p>
            <a:pPr lvl="0" algn="ctr" eaLnBrk="0" hangingPunct="0"/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export of grains and </a:t>
            </a:r>
          </a:p>
          <a:p>
            <a:pPr lvl="0" algn="ctr" eaLnBrk="0" hangingPunct="0"/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sunflower oil in Ukraine</a:t>
            </a:r>
            <a:endParaRPr lang="uk-UA" sz="2600" b="1" i="1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9368490" y="2985001"/>
            <a:ext cx="1656914" cy="11951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222998" y="5877272"/>
            <a:ext cx="333356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«</a:t>
            </a:r>
            <a:r>
              <a:rPr lang="en-US" b="1" dirty="0" err="1">
                <a:latin typeface="Book Antiqua" panose="02040602050305030304" pitchFamily="18" charset="0"/>
                <a:cs typeface="Times New Roman" pitchFamily="18" charset="0"/>
              </a:rPr>
              <a:t>Posco</a:t>
            </a: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» </a:t>
            </a:r>
          </a:p>
          <a:p>
            <a:pPr algn="ctr">
              <a:lnSpc>
                <a:spcPts val="2300"/>
              </a:lnSpc>
            </a:pP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$ 65</a:t>
            </a:r>
            <a:r>
              <a:rPr lang="uk-UA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mln</a:t>
            </a:r>
            <a:endParaRPr lang="ru-RU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86952" y="5884094"/>
            <a:ext cx="224801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«</a:t>
            </a:r>
            <a:r>
              <a:rPr lang="en-US" b="1" dirty="0" err="1">
                <a:latin typeface="Book Antiqua" panose="02040602050305030304" pitchFamily="18" charset="0"/>
                <a:cs typeface="Times New Roman" pitchFamily="18" charset="0"/>
              </a:rPr>
              <a:t>Scatec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Solar</a:t>
            </a: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» </a:t>
            </a:r>
          </a:p>
          <a:p>
            <a:pPr algn="ctr">
              <a:lnSpc>
                <a:spcPts val="2300"/>
              </a:lnSpc>
            </a:pPr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$ 135</a:t>
            </a:r>
            <a:r>
              <a:rPr lang="uk-UA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mln</a:t>
            </a:r>
            <a:endParaRPr lang="ru-RU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5680" y="5877272"/>
            <a:ext cx="3870002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«</a:t>
            </a:r>
            <a:r>
              <a:rPr lang="en-US" b="1" dirty="0" err="1">
                <a:latin typeface="Book Antiqua" panose="02040602050305030304" pitchFamily="18" charset="0"/>
                <a:cs typeface="Times New Roman" pitchFamily="18" charset="0"/>
              </a:rPr>
              <a:t>Cofco</a:t>
            </a: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» </a:t>
            </a:r>
          </a:p>
          <a:p>
            <a:pPr algn="ctr">
              <a:lnSpc>
                <a:spcPts val="2300"/>
              </a:lnSpc>
            </a:pP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$ 75</a:t>
            </a:r>
            <a:r>
              <a:rPr lang="uk-UA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mln</a:t>
            </a:r>
            <a:endParaRPr lang="ru-RU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2" name="Picture 2" descr="Пов’язане зображенн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2" y="4387344"/>
            <a:ext cx="1414152" cy="141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8463" y="4385815"/>
            <a:ext cx="1448575" cy="144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535" y="4405580"/>
            <a:ext cx="1306907" cy="130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169490" y="5850994"/>
            <a:ext cx="2350789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600" b="1" dirty="0" smtClean="0">
                <a:latin typeface="Book Antiqua" panose="02040602050305030304" pitchFamily="18" charset="0"/>
                <a:cs typeface="Times New Roman" pitchFamily="18" charset="0"/>
              </a:rPr>
              <a:t>«</a:t>
            </a:r>
            <a:r>
              <a:rPr lang="en-US" sz="1600" b="1" dirty="0" smtClean="0">
                <a:latin typeface="Book Antiqua" panose="02040602050305030304" pitchFamily="18" charset="0"/>
                <a:cs typeface="Times New Roman" pitchFamily="18" charset="0"/>
              </a:rPr>
              <a:t>Bunge</a:t>
            </a:r>
            <a:r>
              <a:rPr lang="ru-RU" sz="1600" b="1" dirty="0" smtClean="0">
                <a:latin typeface="Book Antiqua" panose="02040602050305030304" pitchFamily="18" charset="0"/>
                <a:cs typeface="Times New Roman" pitchFamily="18" charset="0"/>
              </a:rPr>
              <a:t>»    </a:t>
            </a:r>
            <a:r>
              <a:rPr lang="ru-RU" sz="16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$ 280 </a:t>
            </a:r>
            <a:r>
              <a:rPr lang="en-US" sz="1600" b="1" dirty="0" err="1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mln</a:t>
            </a:r>
            <a:endParaRPr lang="ru-RU" sz="1600" b="1" dirty="0" smtClean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ctr">
              <a:lnSpc>
                <a:spcPts val="2800"/>
              </a:lnSpc>
            </a:pPr>
            <a:r>
              <a:rPr lang="uk-UA" sz="1600" b="1" dirty="0" smtClean="0">
                <a:latin typeface="Book Antiqua" panose="02040602050305030304" pitchFamily="18" charset="0"/>
                <a:cs typeface="Times New Roman" pitchFamily="18" charset="0"/>
              </a:rPr>
              <a:t>«</a:t>
            </a:r>
            <a:r>
              <a:rPr lang="en-US" sz="1600" b="1" dirty="0">
                <a:latin typeface="Book Antiqua" panose="02040602050305030304" pitchFamily="18" charset="0"/>
                <a:cs typeface="Times New Roman" pitchFamily="18" charset="0"/>
              </a:rPr>
              <a:t>PepsiCo</a:t>
            </a:r>
            <a:r>
              <a:rPr lang="uk-UA" sz="1600" b="1" dirty="0" smtClean="0">
                <a:latin typeface="Book Antiqua" panose="02040602050305030304" pitchFamily="18" charset="0"/>
                <a:cs typeface="Times New Roman" pitchFamily="18" charset="0"/>
              </a:rPr>
              <a:t>» </a:t>
            </a:r>
            <a:r>
              <a:rPr lang="uk-UA" sz="16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$ 200 </a:t>
            </a:r>
            <a:r>
              <a:rPr lang="en-US" sz="1600" b="1" dirty="0" err="1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mln</a:t>
            </a:r>
            <a:endParaRPr lang="ru-RU" sz="1600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ctr">
              <a:lnSpc>
                <a:spcPts val="2800"/>
              </a:lnSpc>
            </a:pPr>
            <a:r>
              <a:rPr lang="uk-UA" sz="16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C0000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9362862" y="4065121"/>
            <a:ext cx="1656914" cy="11951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206774" y="1153774"/>
            <a:ext cx="6092825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en-US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</a:t>
            </a:r>
            <a:r>
              <a:rPr lang="uk-UA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600 </a:t>
            </a:r>
            <a:r>
              <a:rPr lang="en-US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enterprises of foreign </a:t>
            </a:r>
          </a:p>
          <a:p>
            <a:pPr lvl="0" algn="ctr"/>
            <a:r>
              <a:rPr lang="en-US" sz="2400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trade activity</a:t>
            </a:r>
            <a:endParaRPr lang="en-US" sz="4400" b="1" dirty="0" smtClean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uk-UA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150 </a:t>
            </a:r>
            <a:r>
              <a:rPr lang="en-US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countries</a:t>
            </a:r>
            <a:endParaRPr lang="ru-RU" sz="2000" b="1" i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ctr"/>
            <a:endParaRPr lang="ru-RU" sz="2000" b="1" i="1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0252" y="4367148"/>
            <a:ext cx="1373677" cy="137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323084" y="5850994"/>
            <a:ext cx="224801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«</a:t>
            </a:r>
            <a:r>
              <a:rPr lang="oc-FR" b="1" dirty="0">
                <a:latin typeface="Book Antiqua" panose="02040602050305030304" pitchFamily="18" charset="0"/>
                <a:cs typeface="Times New Roman" pitchFamily="18" charset="0"/>
              </a:rPr>
              <a:t>Dyckerhoff</a:t>
            </a: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» </a:t>
            </a:r>
          </a:p>
          <a:p>
            <a:pPr algn="ctr">
              <a:lnSpc>
                <a:spcPts val="2300"/>
              </a:lnSpc>
            </a:pPr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$ </a:t>
            </a:r>
            <a:r>
              <a:rPr lang="uk-UA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5</a:t>
            </a:r>
            <a:r>
              <a:rPr lang="en-US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6</a:t>
            </a:r>
            <a:r>
              <a:rPr lang="uk-UA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mln</a:t>
            </a:r>
            <a:endParaRPr lang="ru-RU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509" y="4308862"/>
            <a:ext cx="1447594" cy="14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6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5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  <p:bldP spid="7" grpId="0"/>
      <p:bldP spid="9" grpId="0" animBg="1"/>
      <p:bldP spid="10" grpId="0"/>
      <p:bldP spid="11" grpId="0"/>
      <p:bldP spid="12" grpId="0"/>
      <p:bldP spid="19" grpId="0"/>
      <p:bldP spid="20" grpId="0"/>
      <p:bldP spid="21" grpId="0"/>
      <p:bldP spid="18" grpId="0"/>
      <p:bldP spid="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23148" y="-25152"/>
            <a:ext cx="12383050" cy="688315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8" name="Прямоугольник 17"/>
          <p:cNvSpPr/>
          <p:nvPr/>
        </p:nvSpPr>
        <p:spPr>
          <a:xfrm>
            <a:off x="-28556" y="-25151"/>
            <a:ext cx="12388458" cy="688582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000">
                <a:schemeClr val="bg1">
                  <a:alpha val="81000"/>
                </a:schemeClr>
              </a:gs>
              <a:gs pos="70000">
                <a:schemeClr val="bg1">
                  <a:alpha val="0"/>
                </a:schemeClr>
              </a:gs>
              <a:gs pos="100000">
                <a:srgbClr val="FFEBFA">
                  <a:alpha val="0"/>
                </a:srgbClr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2" descr="C:\Users\Human\Desktop\Рисунок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t="26295" r="81765" b="890"/>
          <a:stretch/>
        </p:blipFill>
        <p:spPr bwMode="auto">
          <a:xfrm rot="1862299">
            <a:off x="8265565" y="-401796"/>
            <a:ext cx="3829700" cy="29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C:\Users\Human\Desktop\Рисунок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0" t="-1055" r="60516" b="1055"/>
          <a:stretch/>
        </p:blipFill>
        <p:spPr bwMode="auto">
          <a:xfrm rot="1862299">
            <a:off x="4260610" y="1355135"/>
            <a:ext cx="8925870" cy="40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C:\Users\Human\Desktop\Рисунок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5" r="22981"/>
          <a:stretch/>
        </p:blipFill>
        <p:spPr bwMode="auto">
          <a:xfrm rot="19857616">
            <a:off x="4784765" y="3330169"/>
            <a:ext cx="5945943" cy="40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0184" y="1199654"/>
            <a:ext cx="5293798" cy="1077218"/>
          </a:xfrm>
          <a:prstGeom prst="rect">
            <a:avLst/>
          </a:prstGeom>
          <a:solidFill>
            <a:srgbClr val="FFC000">
              <a:alpha val="9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oc-FR" sz="3200" b="1" u="sng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Priorities </a:t>
            </a:r>
          </a:p>
          <a:p>
            <a:pPr algn="ctr"/>
            <a:r>
              <a:rPr lang="oc-FR" sz="3200" b="1" u="sng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for investment</a:t>
            </a:r>
            <a:endParaRPr lang="uk-UA" sz="3200" b="1" u="sng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76872"/>
            <a:ext cx="4913841" cy="4363451"/>
          </a:xfrm>
          <a:prstGeom prst="rect">
            <a:avLst/>
          </a:prstGeom>
          <a:noFill/>
          <a:ln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40985" y="2427828"/>
            <a:ext cx="49861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local resort on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b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territory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Koblevo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Territorial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endParaRPr lang="uk-UA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tourist infrastructure along tourist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routes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"Tourist magnets of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Mykolayiv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region“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Ecological and green tourism is the basis for the recovery of the rural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 of tourist information centers</a:t>
            </a:r>
            <a:endParaRPr lang="uk-UA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283891" y="3573016"/>
            <a:ext cx="2579067" cy="0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216757" y="4437112"/>
            <a:ext cx="2713334" cy="0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87094" y="1656096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140 </a:t>
            </a:r>
            <a:r>
              <a:rPr lang="en-US" sz="20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</a:t>
            </a:r>
            <a:r>
              <a:rPr lang="en-US" sz="20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</a:t>
            </a:r>
            <a:endParaRPr lang="uk-UA" sz="2000" b="1" dirty="0" smtClean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400" b="1" i="1" dirty="0" smtClean="0">
                <a:latin typeface="Book Antiqua" panose="02040602050305030304" pitchFamily="18" charset="0"/>
              </a:rPr>
              <a:t>ength of </a:t>
            </a:r>
            <a:r>
              <a:rPr lang="en-US" sz="2400" b="1" i="1" dirty="0">
                <a:latin typeface="Book Antiqua" panose="02040602050305030304" pitchFamily="18" charset="0"/>
              </a:rPr>
              <a:t>sea </a:t>
            </a:r>
            <a:endParaRPr lang="en-US" sz="2400" b="1" i="1" dirty="0" smtClean="0">
              <a:latin typeface="Book Antiqua" panose="02040602050305030304" pitchFamily="18" charset="0"/>
            </a:endParaRPr>
          </a:p>
          <a:p>
            <a:pPr algn="ctr"/>
            <a:r>
              <a:rPr lang="en-US" sz="2400" b="1" i="1" dirty="0" smtClean="0">
                <a:latin typeface="Book Antiqua" panose="02040602050305030304" pitchFamily="18" charset="0"/>
              </a:rPr>
              <a:t>and </a:t>
            </a:r>
            <a:r>
              <a:rPr lang="en-US" sz="2400" b="1" i="1" dirty="0">
                <a:latin typeface="Book Antiqua" panose="02040602050305030304" pitchFamily="18" charset="0"/>
              </a:rPr>
              <a:t>estuary </a:t>
            </a:r>
            <a:r>
              <a:rPr lang="en-US" sz="2400" b="1" i="1" dirty="0" smtClean="0">
                <a:latin typeface="Book Antiqua" panose="02040602050305030304" pitchFamily="18" charset="0"/>
              </a:rPr>
              <a:t>coastline </a:t>
            </a:r>
            <a:r>
              <a:rPr lang="en-US" sz="2400" b="1" i="1" dirty="0">
                <a:latin typeface="Book Antiqua" panose="02040602050305030304" pitchFamily="18" charset="0"/>
              </a:rPr>
              <a:t/>
            </a:r>
            <a:br>
              <a:rPr lang="en-US" sz="2400" b="1" i="1" dirty="0">
                <a:latin typeface="Book Antiqua" panose="02040602050305030304" pitchFamily="18" charset="0"/>
              </a:rPr>
            </a:br>
            <a:r>
              <a:rPr lang="uk-UA" sz="2400" b="1" i="1" dirty="0" smtClean="0">
                <a:latin typeface="Book Antiqua" panose="02040602050305030304" pitchFamily="18" charset="0"/>
              </a:rPr>
              <a:t>	</a:t>
            </a:r>
            <a:endParaRPr lang="ru-RU" sz="2000" i="1" dirty="0">
              <a:latin typeface="Book Antiqua" panose="020406020503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73458" y="4701331"/>
            <a:ext cx="4390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141 </a:t>
            </a:r>
            <a:r>
              <a:rPr lang="en-US" sz="2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objects</a:t>
            </a:r>
            <a:endParaRPr lang="uk-UA" sz="2400" b="1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oc-FR" sz="2400" b="1" i="1" dirty="0" smtClean="0">
                <a:latin typeface="Book Antiqua" panose="02040602050305030304" pitchFamily="18" charset="0"/>
              </a:rPr>
              <a:t>of natural </a:t>
            </a:r>
            <a:r>
              <a:rPr lang="oc-FR" sz="2400" b="1" i="1" dirty="0">
                <a:latin typeface="Book Antiqua" panose="02040602050305030304" pitchFamily="18" charset="0"/>
              </a:rPr>
              <a:t>reserve </a:t>
            </a:r>
            <a:r>
              <a:rPr lang="oc-FR" sz="2400" b="1" i="1" dirty="0" smtClean="0">
                <a:latin typeface="Book Antiqua" panose="02040602050305030304" pitchFamily="18" charset="0"/>
              </a:rPr>
              <a:t>fund </a:t>
            </a:r>
          </a:p>
          <a:p>
            <a:pPr algn="ctr"/>
            <a:r>
              <a:rPr lang="oc-FR" sz="2400" b="1" i="1" dirty="0" smtClean="0">
                <a:latin typeface="Book Antiqua" panose="02040602050305030304" pitchFamily="18" charset="0"/>
              </a:rPr>
              <a:t>with </a:t>
            </a:r>
            <a:r>
              <a:rPr lang="en-US" sz="2400" b="1" i="1" dirty="0" smtClean="0">
                <a:latin typeface="Book Antiqua" panose="02040602050305030304" pitchFamily="18" charset="0"/>
              </a:rPr>
              <a:t>total </a:t>
            </a:r>
            <a:r>
              <a:rPr lang="en-US" sz="2400" b="1" i="1" dirty="0">
                <a:latin typeface="Book Antiqua" panose="02040602050305030304" pitchFamily="18" charset="0"/>
              </a:rPr>
              <a:t>area of </a:t>
            </a:r>
            <a:endParaRPr lang="en-US" sz="2400" b="1" i="1" dirty="0" smtClean="0">
              <a:latin typeface="Book Antiqua" panose="0204060205030503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</a:t>
            </a:r>
            <a:r>
              <a:rPr lang="ru-RU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75 </a:t>
            </a:r>
            <a:r>
              <a:rPr lang="ru-RU" sz="28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000 </a:t>
            </a:r>
            <a:r>
              <a:rPr lang="en-US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</a:t>
            </a:r>
            <a:endParaRPr lang="uk-UA" sz="3600" b="1" i="1" dirty="0"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4372" y="404664"/>
            <a:ext cx="4415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 </a:t>
            </a:r>
            <a:r>
              <a:rPr lang="en-US" sz="2000" b="1" dirty="0" err="1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mln</a:t>
            </a:r>
            <a:r>
              <a:rPr lang="uk-UA" sz="20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0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uk-UA" sz="20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³</a:t>
            </a:r>
            <a:endParaRPr lang="en-US" sz="2000" b="1" dirty="0" smtClean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oc-FR" sz="2400" b="1" i="1" dirty="0">
                <a:latin typeface="Book Antiqua" panose="02040602050305030304" pitchFamily="18" charset="0"/>
              </a:rPr>
              <a:t>o</a:t>
            </a:r>
            <a:r>
              <a:rPr lang="oc-FR" sz="2400" b="1" i="1" dirty="0" smtClean="0">
                <a:latin typeface="Book Antiqua" panose="02040602050305030304" pitchFamily="18" charset="0"/>
              </a:rPr>
              <a:t>f therapeutic</a:t>
            </a:r>
            <a:endParaRPr lang="oc-FR" sz="2400" b="1" i="1" dirty="0">
              <a:latin typeface="Book Antiqua" panose="02040602050305030304" pitchFamily="18" charset="0"/>
            </a:endParaRPr>
          </a:p>
          <a:p>
            <a:pPr algn="ctr"/>
            <a:r>
              <a:rPr lang="oc-FR" sz="2400" b="1" i="1" dirty="0">
                <a:latin typeface="Book Antiqua" panose="02040602050305030304" pitchFamily="18" charset="0"/>
              </a:rPr>
              <a:t>mud</a:t>
            </a:r>
            <a:r>
              <a:rPr lang="uk-UA" sz="2400" b="1" i="1" dirty="0" smtClean="0">
                <a:latin typeface="Book Antiqua" panose="02040602050305030304" pitchFamily="18" charset="0"/>
              </a:rPr>
              <a:t>	</a:t>
            </a:r>
            <a:endParaRPr lang="ru-RU" sz="2000" i="1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5473" y="80779"/>
            <a:ext cx="8496944" cy="9222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889570" y="218736"/>
            <a:ext cx="101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oc-FR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Great </a:t>
            </a:r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</a:t>
            </a:r>
            <a:r>
              <a:rPr lang="oc-FR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ourist Potential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9752" y="3155467"/>
            <a:ext cx="37444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uk-UA" sz="2000" b="1" dirty="0" smtClean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oc-FR" sz="2400" b="1" i="1" dirty="0">
                <a:latin typeface="Book Antiqua" panose="02040602050305030304" pitchFamily="18" charset="0"/>
              </a:rPr>
              <a:t>resort areas</a:t>
            </a:r>
            <a:r>
              <a:rPr lang="oc-FR" sz="2400" b="1" i="1" dirty="0" smtClean="0">
                <a:latin typeface="Book Antiqua" panose="02040602050305030304" pitchFamily="18" charset="0"/>
              </a:rPr>
              <a:t>:</a:t>
            </a:r>
            <a:endParaRPr lang="uk-UA" sz="2400" b="1" i="1" dirty="0" smtClean="0">
              <a:latin typeface="Book Antiqua" panose="02040602050305030304" pitchFamily="18" charset="0"/>
            </a:endParaRPr>
          </a:p>
          <a:p>
            <a:pPr algn="ctr"/>
            <a:r>
              <a:rPr lang="oc-FR" sz="2400" b="1" i="1" dirty="0" smtClean="0">
                <a:latin typeface="Book Antiqua" panose="02040602050305030304" pitchFamily="18" charset="0"/>
              </a:rPr>
              <a:t>Koblevo</a:t>
            </a:r>
          </a:p>
          <a:p>
            <a:pPr algn="ctr"/>
            <a:r>
              <a:rPr lang="oc-FR" sz="2400" b="1" i="1" dirty="0" smtClean="0">
                <a:latin typeface="Book Antiqua" panose="02040602050305030304" pitchFamily="18" charset="0"/>
              </a:rPr>
              <a:t>Rybak</a:t>
            </a:r>
            <a:r>
              <a:rPr lang="en-US" sz="2400" b="1" i="1" dirty="0" smtClean="0">
                <a:latin typeface="Book Antiqua" panose="02040602050305030304" pitchFamily="18" charset="0"/>
              </a:rPr>
              <a:t>o</a:t>
            </a:r>
            <a:r>
              <a:rPr lang="oc-FR" sz="2400" b="1" i="1" dirty="0" smtClean="0">
                <a:latin typeface="Book Antiqua" panose="02040602050305030304" pitchFamily="18" charset="0"/>
              </a:rPr>
              <a:t>vka</a:t>
            </a:r>
            <a:endParaRPr lang="uk-UA" sz="2400" b="1" i="1" dirty="0" smtClean="0">
              <a:latin typeface="Book Antiqua" panose="02040602050305030304" pitchFamily="18" charset="0"/>
            </a:endParaRPr>
          </a:p>
          <a:p>
            <a:pPr algn="ctr"/>
            <a:r>
              <a:rPr lang="uk-UA" sz="2400" b="1" i="1" dirty="0" smtClean="0">
                <a:latin typeface="Book Antiqua" panose="02040602050305030304" pitchFamily="18" charset="0"/>
              </a:rPr>
              <a:t>О</a:t>
            </a:r>
            <a:r>
              <a:rPr lang="en-US" sz="2400" b="1" i="1" dirty="0" err="1" smtClean="0">
                <a:latin typeface="Book Antiqua" panose="02040602050305030304" pitchFamily="18" charset="0"/>
              </a:rPr>
              <a:t>chakov</a:t>
            </a:r>
            <a:endParaRPr lang="ru-RU" sz="2000" i="1" dirty="0">
              <a:latin typeface="Book Antiqua" panose="0204060205030503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70670" y="4941168"/>
            <a:ext cx="2713334" cy="0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198662" y="6021288"/>
            <a:ext cx="2713334" cy="0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41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/>
      <p:bldP spid="13" grpId="0"/>
      <p:bldP spid="16" grpId="0"/>
      <p:bldP spid="4" grpId="0" animBg="1"/>
      <p:bldP spid="5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·Ð¾ÑÑ Ð¼Ð°ÑÐ¿ÑÐ¾ÐµÐº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" y="-11618"/>
            <a:ext cx="12192000" cy="686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-95996" y="-56242"/>
            <a:ext cx="12311882" cy="6927978"/>
          </a:xfrm>
          <a:prstGeom prst="rect">
            <a:avLst/>
          </a:prstGeom>
          <a:gradFill>
            <a:gsLst>
              <a:gs pos="46000">
                <a:schemeClr val="bg1">
                  <a:alpha val="69000"/>
                </a:schemeClr>
              </a:gs>
              <a:gs pos="2732">
                <a:schemeClr val="bg1">
                  <a:alpha val="33000"/>
                </a:schemeClr>
              </a:gs>
              <a:gs pos="73000">
                <a:schemeClr val="bg1">
                  <a:alpha val="90000"/>
                </a:schemeClr>
              </a:gs>
              <a:gs pos="100000">
                <a:schemeClr val="bg1">
                  <a:alpha val="9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262558" y="466328"/>
            <a:ext cx="7560840" cy="6059016"/>
          </a:xfrm>
          <a:custGeom>
            <a:avLst/>
            <a:gdLst/>
            <a:ahLst/>
            <a:cxnLst/>
            <a:rect l="l" t="t" r="r" b="b"/>
            <a:pathLst>
              <a:path w="6555740" h="4114800">
                <a:moveTo>
                  <a:pt x="4787518" y="12700"/>
                </a:moveTo>
                <a:lnTo>
                  <a:pt x="4718594" y="12700"/>
                </a:lnTo>
                <a:lnTo>
                  <a:pt x="4763545" y="25400"/>
                </a:lnTo>
                <a:lnTo>
                  <a:pt x="4808184" y="25400"/>
                </a:lnTo>
                <a:lnTo>
                  <a:pt x="5110556" y="114300"/>
                </a:lnTo>
                <a:lnTo>
                  <a:pt x="5152108" y="139700"/>
                </a:lnTo>
                <a:lnTo>
                  <a:pt x="5193199" y="152400"/>
                </a:lnTo>
                <a:lnTo>
                  <a:pt x="5233813" y="177800"/>
                </a:lnTo>
                <a:lnTo>
                  <a:pt x="5273932" y="190500"/>
                </a:lnTo>
                <a:lnTo>
                  <a:pt x="5352621" y="241300"/>
                </a:lnTo>
                <a:lnTo>
                  <a:pt x="5429132" y="292100"/>
                </a:lnTo>
                <a:lnTo>
                  <a:pt x="5466530" y="317500"/>
                </a:lnTo>
                <a:lnTo>
                  <a:pt x="5503334" y="342900"/>
                </a:lnTo>
                <a:lnTo>
                  <a:pt x="5539526" y="368300"/>
                </a:lnTo>
                <a:lnTo>
                  <a:pt x="5575091" y="393700"/>
                </a:lnTo>
                <a:lnTo>
                  <a:pt x="5610012" y="419100"/>
                </a:lnTo>
                <a:lnTo>
                  <a:pt x="5644271" y="457200"/>
                </a:lnTo>
                <a:lnTo>
                  <a:pt x="5677853" y="482600"/>
                </a:lnTo>
                <a:lnTo>
                  <a:pt x="5710741" y="520700"/>
                </a:lnTo>
                <a:lnTo>
                  <a:pt x="5742918" y="546100"/>
                </a:lnTo>
                <a:lnTo>
                  <a:pt x="5774367" y="584200"/>
                </a:lnTo>
                <a:lnTo>
                  <a:pt x="5805072" y="622300"/>
                </a:lnTo>
                <a:lnTo>
                  <a:pt x="5835016" y="647700"/>
                </a:lnTo>
                <a:lnTo>
                  <a:pt x="5864183" y="685800"/>
                </a:lnTo>
                <a:lnTo>
                  <a:pt x="5892555" y="723900"/>
                </a:lnTo>
                <a:lnTo>
                  <a:pt x="5920116" y="762000"/>
                </a:lnTo>
                <a:lnTo>
                  <a:pt x="5946850" y="800100"/>
                </a:lnTo>
                <a:lnTo>
                  <a:pt x="5972740" y="838200"/>
                </a:lnTo>
                <a:lnTo>
                  <a:pt x="5997768" y="876300"/>
                </a:lnTo>
                <a:lnTo>
                  <a:pt x="6021919" y="914400"/>
                </a:lnTo>
                <a:lnTo>
                  <a:pt x="6045176" y="952500"/>
                </a:lnTo>
                <a:lnTo>
                  <a:pt x="6067521" y="990600"/>
                </a:lnTo>
                <a:lnTo>
                  <a:pt x="6088940" y="1041400"/>
                </a:lnTo>
                <a:lnTo>
                  <a:pt x="6109414" y="1079500"/>
                </a:lnTo>
                <a:lnTo>
                  <a:pt x="6128927" y="1117600"/>
                </a:lnTo>
                <a:lnTo>
                  <a:pt x="6147462" y="1155700"/>
                </a:lnTo>
                <a:lnTo>
                  <a:pt x="6165003" y="1206500"/>
                </a:lnTo>
                <a:lnTo>
                  <a:pt x="6181533" y="1244600"/>
                </a:lnTo>
                <a:lnTo>
                  <a:pt x="6197036" y="1295400"/>
                </a:lnTo>
                <a:lnTo>
                  <a:pt x="6211494" y="1333500"/>
                </a:lnTo>
                <a:lnTo>
                  <a:pt x="6224892" y="1384300"/>
                </a:lnTo>
                <a:lnTo>
                  <a:pt x="6237212" y="1422400"/>
                </a:lnTo>
                <a:lnTo>
                  <a:pt x="6248438" y="1473200"/>
                </a:lnTo>
                <a:lnTo>
                  <a:pt x="6258553" y="1511300"/>
                </a:lnTo>
                <a:lnTo>
                  <a:pt x="6267540" y="1562100"/>
                </a:lnTo>
                <a:lnTo>
                  <a:pt x="6275383" y="1600200"/>
                </a:lnTo>
                <a:lnTo>
                  <a:pt x="6282065" y="1651000"/>
                </a:lnTo>
                <a:lnTo>
                  <a:pt x="6287569" y="1689100"/>
                </a:lnTo>
                <a:lnTo>
                  <a:pt x="6291880" y="1739900"/>
                </a:lnTo>
                <a:lnTo>
                  <a:pt x="6294979" y="1790700"/>
                </a:lnTo>
                <a:lnTo>
                  <a:pt x="6296851" y="1828800"/>
                </a:lnTo>
                <a:lnTo>
                  <a:pt x="6297479" y="1879600"/>
                </a:lnTo>
                <a:lnTo>
                  <a:pt x="6296815" y="1930400"/>
                </a:lnTo>
                <a:lnTo>
                  <a:pt x="6294837" y="1968500"/>
                </a:lnTo>
                <a:lnTo>
                  <a:pt x="6291560" y="2019300"/>
                </a:lnTo>
                <a:lnTo>
                  <a:pt x="6287003" y="2070100"/>
                </a:lnTo>
                <a:lnTo>
                  <a:pt x="6281183" y="2120900"/>
                </a:lnTo>
                <a:lnTo>
                  <a:pt x="6274117" y="2159000"/>
                </a:lnTo>
                <a:lnTo>
                  <a:pt x="6265822" y="2209800"/>
                </a:lnTo>
                <a:lnTo>
                  <a:pt x="6256315" y="2260600"/>
                </a:lnTo>
                <a:lnTo>
                  <a:pt x="6245615" y="2298700"/>
                </a:lnTo>
                <a:lnTo>
                  <a:pt x="6233738" y="2349500"/>
                </a:lnTo>
                <a:lnTo>
                  <a:pt x="6220701" y="2387600"/>
                </a:lnTo>
                <a:lnTo>
                  <a:pt x="6206522" y="2438400"/>
                </a:lnTo>
                <a:lnTo>
                  <a:pt x="6191219" y="2476500"/>
                </a:lnTo>
                <a:lnTo>
                  <a:pt x="6174808" y="2514600"/>
                </a:lnTo>
                <a:lnTo>
                  <a:pt x="6157307" y="2565400"/>
                </a:lnTo>
                <a:lnTo>
                  <a:pt x="6138733" y="2603500"/>
                </a:lnTo>
                <a:lnTo>
                  <a:pt x="6119103" y="2641600"/>
                </a:lnTo>
                <a:lnTo>
                  <a:pt x="6098435" y="2679700"/>
                </a:lnTo>
                <a:lnTo>
                  <a:pt x="6076747" y="2717800"/>
                </a:lnTo>
                <a:lnTo>
                  <a:pt x="6054054" y="2768600"/>
                </a:lnTo>
                <a:lnTo>
                  <a:pt x="6030375" y="2806700"/>
                </a:lnTo>
                <a:lnTo>
                  <a:pt x="6005728" y="2844800"/>
                </a:lnTo>
                <a:lnTo>
                  <a:pt x="5980128" y="2870200"/>
                </a:lnTo>
                <a:lnTo>
                  <a:pt x="5953594" y="2908300"/>
                </a:lnTo>
                <a:lnTo>
                  <a:pt x="5926144" y="2946400"/>
                </a:lnTo>
                <a:lnTo>
                  <a:pt x="5897793" y="2984500"/>
                </a:lnTo>
                <a:lnTo>
                  <a:pt x="5868560" y="3022600"/>
                </a:lnTo>
                <a:lnTo>
                  <a:pt x="5838462" y="3048000"/>
                </a:lnTo>
                <a:lnTo>
                  <a:pt x="5807515" y="3086100"/>
                </a:lnTo>
                <a:lnTo>
                  <a:pt x="5775739" y="3111500"/>
                </a:lnTo>
                <a:lnTo>
                  <a:pt x="5743149" y="3149600"/>
                </a:lnTo>
                <a:lnTo>
                  <a:pt x="5709763" y="3175000"/>
                </a:lnTo>
                <a:lnTo>
                  <a:pt x="5675599" y="3200400"/>
                </a:lnTo>
                <a:lnTo>
                  <a:pt x="5640673" y="3238500"/>
                </a:lnTo>
                <a:lnTo>
                  <a:pt x="5605004" y="3263900"/>
                </a:lnTo>
                <a:lnTo>
                  <a:pt x="5568608" y="3289300"/>
                </a:lnTo>
                <a:lnTo>
                  <a:pt x="5531502" y="3314700"/>
                </a:lnTo>
                <a:lnTo>
                  <a:pt x="5493704" y="3340100"/>
                </a:lnTo>
                <a:lnTo>
                  <a:pt x="5455232" y="3365500"/>
                </a:lnTo>
                <a:lnTo>
                  <a:pt x="5416102" y="3378200"/>
                </a:lnTo>
                <a:lnTo>
                  <a:pt x="5335939" y="3429000"/>
                </a:lnTo>
                <a:lnTo>
                  <a:pt x="5294941" y="3441700"/>
                </a:lnTo>
                <a:lnTo>
                  <a:pt x="5253355" y="3467100"/>
                </a:lnTo>
                <a:lnTo>
                  <a:pt x="5211198" y="3479800"/>
                </a:lnTo>
                <a:lnTo>
                  <a:pt x="5168487" y="3505200"/>
                </a:lnTo>
                <a:lnTo>
                  <a:pt x="4947235" y="3568700"/>
                </a:lnTo>
                <a:lnTo>
                  <a:pt x="4901567" y="3568700"/>
                </a:lnTo>
                <a:lnTo>
                  <a:pt x="4808949" y="3594100"/>
                </a:lnTo>
                <a:lnTo>
                  <a:pt x="4714741" y="3594100"/>
                </a:lnTo>
                <a:lnTo>
                  <a:pt x="4667084" y="3606800"/>
                </a:lnTo>
                <a:lnTo>
                  <a:pt x="471342" y="3606800"/>
                </a:lnTo>
                <a:lnTo>
                  <a:pt x="425415" y="3619500"/>
                </a:lnTo>
                <a:lnTo>
                  <a:pt x="380853" y="3619500"/>
                </a:lnTo>
                <a:lnTo>
                  <a:pt x="337839" y="3632200"/>
                </a:lnTo>
                <a:lnTo>
                  <a:pt x="296553" y="3657600"/>
                </a:lnTo>
                <a:lnTo>
                  <a:pt x="257179" y="3670300"/>
                </a:lnTo>
                <a:lnTo>
                  <a:pt x="219898" y="3695700"/>
                </a:lnTo>
                <a:lnTo>
                  <a:pt x="184893" y="3721100"/>
                </a:lnTo>
                <a:lnTo>
                  <a:pt x="152344" y="3759200"/>
                </a:lnTo>
                <a:lnTo>
                  <a:pt x="122434" y="3784600"/>
                </a:lnTo>
                <a:lnTo>
                  <a:pt x="95346" y="3822700"/>
                </a:lnTo>
                <a:lnTo>
                  <a:pt x="71260" y="3860800"/>
                </a:lnTo>
                <a:lnTo>
                  <a:pt x="50359" y="3898900"/>
                </a:lnTo>
                <a:lnTo>
                  <a:pt x="32826" y="3937000"/>
                </a:lnTo>
                <a:lnTo>
                  <a:pt x="18841" y="3987800"/>
                </a:lnTo>
                <a:lnTo>
                  <a:pt x="8587" y="4025900"/>
                </a:lnTo>
                <a:lnTo>
                  <a:pt x="2246" y="4076700"/>
                </a:lnTo>
                <a:lnTo>
                  <a:pt x="0" y="4114800"/>
                </a:lnTo>
                <a:lnTo>
                  <a:pt x="4761887" y="4114800"/>
                </a:lnTo>
                <a:lnTo>
                  <a:pt x="4808901" y="4102100"/>
                </a:lnTo>
                <a:lnTo>
                  <a:pt x="4855581" y="4102100"/>
                </a:lnTo>
                <a:lnTo>
                  <a:pt x="4901913" y="4089400"/>
                </a:lnTo>
                <a:lnTo>
                  <a:pt x="4947885" y="4089400"/>
                </a:lnTo>
                <a:lnTo>
                  <a:pt x="5258512" y="4000500"/>
                </a:lnTo>
                <a:lnTo>
                  <a:pt x="5301134" y="3987800"/>
                </a:lnTo>
                <a:lnTo>
                  <a:pt x="5343279" y="3962400"/>
                </a:lnTo>
                <a:lnTo>
                  <a:pt x="5384934" y="3949700"/>
                </a:lnTo>
                <a:lnTo>
                  <a:pt x="5426085" y="3924300"/>
                </a:lnTo>
                <a:lnTo>
                  <a:pt x="5466721" y="3911600"/>
                </a:lnTo>
                <a:lnTo>
                  <a:pt x="5546391" y="3860800"/>
                </a:lnTo>
                <a:lnTo>
                  <a:pt x="5585400" y="3848100"/>
                </a:lnTo>
                <a:lnTo>
                  <a:pt x="5623840" y="3822700"/>
                </a:lnTo>
                <a:lnTo>
                  <a:pt x="5661700" y="3797300"/>
                </a:lnTo>
                <a:lnTo>
                  <a:pt x="5698965" y="3771900"/>
                </a:lnTo>
                <a:lnTo>
                  <a:pt x="5735623" y="3746500"/>
                </a:lnTo>
                <a:lnTo>
                  <a:pt x="5771661" y="3721100"/>
                </a:lnTo>
                <a:lnTo>
                  <a:pt x="5807066" y="3683000"/>
                </a:lnTo>
                <a:lnTo>
                  <a:pt x="5841824" y="3657600"/>
                </a:lnTo>
                <a:lnTo>
                  <a:pt x="5875924" y="3632200"/>
                </a:lnTo>
                <a:lnTo>
                  <a:pt x="5909351" y="3606800"/>
                </a:lnTo>
                <a:lnTo>
                  <a:pt x="5942093" y="3568700"/>
                </a:lnTo>
                <a:lnTo>
                  <a:pt x="5974137" y="3543300"/>
                </a:lnTo>
                <a:lnTo>
                  <a:pt x="6005470" y="3505200"/>
                </a:lnTo>
                <a:lnTo>
                  <a:pt x="6036078" y="3479800"/>
                </a:lnTo>
                <a:lnTo>
                  <a:pt x="6065950" y="3441700"/>
                </a:lnTo>
                <a:lnTo>
                  <a:pt x="6095071" y="3403600"/>
                </a:lnTo>
                <a:lnTo>
                  <a:pt x="6123429" y="3378200"/>
                </a:lnTo>
                <a:lnTo>
                  <a:pt x="6151011" y="3340100"/>
                </a:lnTo>
                <a:lnTo>
                  <a:pt x="6177804" y="3302000"/>
                </a:lnTo>
                <a:lnTo>
                  <a:pt x="6203795" y="3263900"/>
                </a:lnTo>
                <a:lnTo>
                  <a:pt x="6228971" y="3225800"/>
                </a:lnTo>
                <a:lnTo>
                  <a:pt x="6253319" y="3187700"/>
                </a:lnTo>
                <a:lnTo>
                  <a:pt x="6276825" y="3149600"/>
                </a:lnTo>
                <a:lnTo>
                  <a:pt x="6299478" y="3111500"/>
                </a:lnTo>
                <a:lnTo>
                  <a:pt x="6321263" y="3073400"/>
                </a:lnTo>
                <a:lnTo>
                  <a:pt x="6342168" y="3035300"/>
                </a:lnTo>
                <a:lnTo>
                  <a:pt x="6362181" y="2997200"/>
                </a:lnTo>
                <a:lnTo>
                  <a:pt x="6381287" y="2946400"/>
                </a:lnTo>
                <a:lnTo>
                  <a:pt x="6399474" y="2908300"/>
                </a:lnTo>
                <a:lnTo>
                  <a:pt x="6416729" y="2870200"/>
                </a:lnTo>
                <a:lnTo>
                  <a:pt x="6433039" y="2819400"/>
                </a:lnTo>
                <a:lnTo>
                  <a:pt x="6448390" y="2781300"/>
                </a:lnTo>
                <a:lnTo>
                  <a:pt x="6462771" y="2743200"/>
                </a:lnTo>
                <a:lnTo>
                  <a:pt x="6476168" y="2692400"/>
                </a:lnTo>
                <a:lnTo>
                  <a:pt x="6488567" y="2654300"/>
                </a:lnTo>
                <a:lnTo>
                  <a:pt x="6499957" y="2603500"/>
                </a:lnTo>
                <a:lnTo>
                  <a:pt x="6510324" y="2565400"/>
                </a:lnTo>
                <a:lnTo>
                  <a:pt x="6519654" y="2514600"/>
                </a:lnTo>
                <a:lnTo>
                  <a:pt x="6527936" y="2463800"/>
                </a:lnTo>
                <a:lnTo>
                  <a:pt x="6535155" y="2425700"/>
                </a:lnTo>
                <a:lnTo>
                  <a:pt x="6541299" y="2374900"/>
                </a:lnTo>
                <a:lnTo>
                  <a:pt x="6546356" y="2324100"/>
                </a:lnTo>
                <a:lnTo>
                  <a:pt x="6550311" y="2286000"/>
                </a:lnTo>
                <a:lnTo>
                  <a:pt x="6553153" y="2235200"/>
                </a:lnTo>
                <a:lnTo>
                  <a:pt x="6554867" y="2184400"/>
                </a:lnTo>
                <a:lnTo>
                  <a:pt x="6555441" y="2133600"/>
                </a:lnTo>
                <a:lnTo>
                  <a:pt x="6554991" y="2095500"/>
                </a:lnTo>
                <a:lnTo>
                  <a:pt x="6553643" y="2044700"/>
                </a:lnTo>
                <a:lnTo>
                  <a:pt x="6551403" y="1993900"/>
                </a:lnTo>
                <a:lnTo>
                  <a:pt x="6548276" y="1955800"/>
                </a:lnTo>
                <a:lnTo>
                  <a:pt x="6544267" y="1905000"/>
                </a:lnTo>
                <a:lnTo>
                  <a:pt x="6539381" y="1866900"/>
                </a:lnTo>
                <a:lnTo>
                  <a:pt x="6533624" y="1816100"/>
                </a:lnTo>
                <a:lnTo>
                  <a:pt x="6527000" y="1778000"/>
                </a:lnTo>
                <a:lnTo>
                  <a:pt x="6519515" y="1727200"/>
                </a:lnTo>
                <a:lnTo>
                  <a:pt x="6511173" y="1689100"/>
                </a:lnTo>
                <a:lnTo>
                  <a:pt x="6501981" y="1638300"/>
                </a:lnTo>
                <a:lnTo>
                  <a:pt x="6491942" y="1600200"/>
                </a:lnTo>
                <a:lnTo>
                  <a:pt x="6481063" y="1549400"/>
                </a:lnTo>
                <a:lnTo>
                  <a:pt x="6469348" y="1511300"/>
                </a:lnTo>
                <a:lnTo>
                  <a:pt x="6456803" y="1473200"/>
                </a:lnTo>
                <a:lnTo>
                  <a:pt x="6443432" y="1422400"/>
                </a:lnTo>
                <a:lnTo>
                  <a:pt x="6429241" y="1384300"/>
                </a:lnTo>
                <a:lnTo>
                  <a:pt x="6414235" y="1346200"/>
                </a:lnTo>
                <a:lnTo>
                  <a:pt x="6398419" y="1295400"/>
                </a:lnTo>
                <a:lnTo>
                  <a:pt x="6381798" y="1257300"/>
                </a:lnTo>
                <a:lnTo>
                  <a:pt x="6364377" y="1219200"/>
                </a:lnTo>
                <a:lnTo>
                  <a:pt x="6346162" y="1181100"/>
                </a:lnTo>
                <a:lnTo>
                  <a:pt x="6327158" y="1130300"/>
                </a:lnTo>
                <a:lnTo>
                  <a:pt x="6307369" y="1092200"/>
                </a:lnTo>
                <a:lnTo>
                  <a:pt x="6286801" y="1054100"/>
                </a:lnTo>
                <a:lnTo>
                  <a:pt x="6265459" y="1016000"/>
                </a:lnTo>
                <a:lnTo>
                  <a:pt x="6243349" y="977900"/>
                </a:lnTo>
                <a:lnTo>
                  <a:pt x="6220474" y="939800"/>
                </a:lnTo>
                <a:lnTo>
                  <a:pt x="6196842" y="901700"/>
                </a:lnTo>
                <a:lnTo>
                  <a:pt x="6172455" y="863600"/>
                </a:lnTo>
                <a:lnTo>
                  <a:pt x="6147321" y="825500"/>
                </a:lnTo>
                <a:lnTo>
                  <a:pt x="6121443" y="800100"/>
                </a:lnTo>
                <a:lnTo>
                  <a:pt x="6094828" y="762000"/>
                </a:lnTo>
                <a:lnTo>
                  <a:pt x="6067480" y="723900"/>
                </a:lnTo>
                <a:lnTo>
                  <a:pt x="6039403" y="698500"/>
                </a:lnTo>
                <a:lnTo>
                  <a:pt x="6010605" y="660400"/>
                </a:lnTo>
                <a:lnTo>
                  <a:pt x="5981089" y="622300"/>
                </a:lnTo>
                <a:lnTo>
                  <a:pt x="5950861" y="596900"/>
                </a:lnTo>
                <a:lnTo>
                  <a:pt x="5919925" y="558800"/>
                </a:lnTo>
                <a:lnTo>
                  <a:pt x="5888288" y="533400"/>
                </a:lnTo>
                <a:lnTo>
                  <a:pt x="5855954" y="508000"/>
                </a:lnTo>
                <a:lnTo>
                  <a:pt x="5822928" y="469900"/>
                </a:lnTo>
                <a:lnTo>
                  <a:pt x="5789215" y="444500"/>
                </a:lnTo>
                <a:lnTo>
                  <a:pt x="5754822" y="419100"/>
                </a:lnTo>
                <a:lnTo>
                  <a:pt x="5719751" y="393700"/>
                </a:lnTo>
                <a:lnTo>
                  <a:pt x="5684010" y="368300"/>
                </a:lnTo>
                <a:lnTo>
                  <a:pt x="5647603" y="342900"/>
                </a:lnTo>
                <a:lnTo>
                  <a:pt x="5610535" y="317500"/>
                </a:lnTo>
                <a:lnTo>
                  <a:pt x="5572811" y="292100"/>
                </a:lnTo>
                <a:lnTo>
                  <a:pt x="5534437" y="266700"/>
                </a:lnTo>
                <a:lnTo>
                  <a:pt x="5495417" y="241300"/>
                </a:lnTo>
                <a:lnTo>
                  <a:pt x="5455757" y="228600"/>
                </a:lnTo>
                <a:lnTo>
                  <a:pt x="5374536" y="177800"/>
                </a:lnTo>
                <a:lnTo>
                  <a:pt x="5290817" y="152400"/>
                </a:lnTo>
                <a:lnTo>
                  <a:pt x="5248032" y="127000"/>
                </a:lnTo>
                <a:lnTo>
                  <a:pt x="5025072" y="63500"/>
                </a:lnTo>
                <a:lnTo>
                  <a:pt x="4931766" y="38100"/>
                </a:lnTo>
                <a:lnTo>
                  <a:pt x="4884250" y="38100"/>
                </a:lnTo>
                <a:lnTo>
                  <a:pt x="4787518" y="12700"/>
                </a:lnTo>
                <a:close/>
              </a:path>
              <a:path w="6555740" h="4114800">
                <a:moveTo>
                  <a:pt x="4638249" y="0"/>
                </a:moveTo>
                <a:lnTo>
                  <a:pt x="4582042" y="0"/>
                </a:lnTo>
                <a:lnTo>
                  <a:pt x="4627826" y="12700"/>
                </a:lnTo>
                <a:lnTo>
                  <a:pt x="4688555" y="12700"/>
                </a:lnTo>
                <a:lnTo>
                  <a:pt x="463824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133A"/>
              </a:solidFill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8399461" y="3505436"/>
            <a:ext cx="3816425" cy="2371836"/>
            <a:chOff x="1061357" y="1651666"/>
            <a:chExt cx="3816425" cy="2371836"/>
          </a:xfrm>
        </p:grpSpPr>
        <p:sp>
          <p:nvSpPr>
            <p:cNvPr id="23" name="object 4"/>
            <p:cNvSpPr txBox="1"/>
            <p:nvPr/>
          </p:nvSpPr>
          <p:spPr>
            <a:xfrm>
              <a:off x="1264646" y="1669763"/>
              <a:ext cx="1812936" cy="1201611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lang="en-US" sz="77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Arial"/>
                </a:rPr>
                <a:t>200</a:t>
              </a:r>
              <a:endParaRPr sz="7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endParaRPr>
            </a:p>
          </p:txBody>
        </p:sp>
        <p:sp>
          <p:nvSpPr>
            <p:cNvPr id="27" name="object 5"/>
            <p:cNvSpPr txBox="1"/>
            <p:nvPr/>
          </p:nvSpPr>
          <p:spPr>
            <a:xfrm>
              <a:off x="1061357" y="1651666"/>
              <a:ext cx="1728193" cy="211596"/>
            </a:xfrm>
            <a:prstGeom prst="rect">
              <a:avLst/>
            </a:prstGeom>
          </p:spPr>
          <p:txBody>
            <a:bodyPr vert="horz" wrap="square" lIns="0" tIns="44450" rIns="0" bIns="0" rtlCol="0">
              <a:spAutoFit/>
            </a:bodyPr>
            <a:lstStyle/>
            <a:p>
              <a:pPr marL="12700" marR="5080">
                <a:lnSpc>
                  <a:spcPts val="1310"/>
                </a:lnSpc>
                <a:spcBef>
                  <a:spcPts val="350"/>
                </a:spcBef>
              </a:pPr>
              <a:r>
                <a:rPr lang="en-US" sz="2600" b="1" spc="-25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More than</a:t>
              </a:r>
              <a:endParaRPr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bject 6"/>
            <p:cNvSpPr txBox="1"/>
            <p:nvPr/>
          </p:nvSpPr>
          <p:spPr>
            <a:xfrm>
              <a:off x="2310967" y="2401947"/>
              <a:ext cx="2566815" cy="253403"/>
            </a:xfrm>
            <a:prstGeom prst="rect">
              <a:avLst/>
            </a:prstGeom>
          </p:spPr>
          <p:txBody>
            <a:bodyPr vert="horz" wrap="square" lIns="0" tIns="34290" rIns="0" bIns="0" rtlCol="0">
              <a:spAutoFit/>
            </a:bodyPr>
            <a:lstStyle/>
            <a:p>
              <a:pPr marL="12700" marR="5080" algn="ctr">
                <a:lnSpc>
                  <a:spcPts val="1410"/>
                </a:lnSpc>
                <a:spcBef>
                  <a:spcPts val="270"/>
                </a:spcBef>
              </a:pPr>
              <a:r>
                <a:rPr lang="en-US" sz="2800" b="1" spc="-2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land plots</a:t>
              </a:r>
              <a:endParaRPr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object 166"/>
            <p:cNvSpPr txBox="1"/>
            <p:nvPr/>
          </p:nvSpPr>
          <p:spPr>
            <a:xfrm>
              <a:off x="1997462" y="2826379"/>
              <a:ext cx="2232248" cy="119712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7700" b="1" spc="-1205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Arial"/>
                </a:rPr>
                <a:t>4, 5</a:t>
              </a:r>
              <a:endParaRPr sz="7700" dirty="0">
                <a:latin typeface="Verdana"/>
                <a:cs typeface="Verdana"/>
              </a:endParaRPr>
            </a:p>
          </p:txBody>
        </p:sp>
        <p:sp>
          <p:nvSpPr>
            <p:cNvPr id="31" name="object 167"/>
            <p:cNvSpPr txBox="1"/>
            <p:nvPr/>
          </p:nvSpPr>
          <p:spPr>
            <a:xfrm>
              <a:off x="3005574" y="3316257"/>
              <a:ext cx="1800200" cy="70724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lang="en-US" sz="2400" b="1" spc="-40" dirty="0">
                  <a:solidFill>
                    <a:srgbClr val="1D2E65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="1" spc="-40" dirty="0" smtClean="0">
                  <a:solidFill>
                    <a:srgbClr val="1D2E65"/>
                  </a:solidFill>
                  <a:latin typeface="Times New Roman" pitchFamily="18" charset="0"/>
                  <a:cs typeface="Times New Roman" pitchFamily="18" charset="0"/>
                </a:rPr>
                <a:t>housand </a:t>
              </a:r>
            </a:p>
            <a:p>
              <a:pPr>
                <a:lnSpc>
                  <a:spcPts val="2500"/>
                </a:lnSpc>
              </a:pPr>
              <a:r>
                <a:rPr lang="en-US" sz="2400" b="1" spc="-40" dirty="0" smtClean="0">
                  <a:solidFill>
                    <a:srgbClr val="1D2E65"/>
                  </a:solidFill>
                  <a:latin typeface="Times New Roman" pitchFamily="18" charset="0"/>
                  <a:cs typeface="Times New Roman" pitchFamily="18" charset="0"/>
                </a:rPr>
                <a:t>ha</a:t>
              </a:r>
              <a:endParaRPr sz="2400" b="1" dirty="0">
                <a:solidFill>
                  <a:srgbClr val="1D2E6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object 17"/>
          <p:cNvSpPr/>
          <p:nvPr/>
        </p:nvSpPr>
        <p:spPr>
          <a:xfrm>
            <a:off x="262558" y="-603448"/>
            <a:ext cx="7272808" cy="6059016"/>
          </a:xfrm>
          <a:custGeom>
            <a:avLst/>
            <a:gdLst/>
            <a:ahLst/>
            <a:cxnLst/>
            <a:rect l="l" t="t" r="r" b="b"/>
            <a:pathLst>
              <a:path w="6555740" h="4114800">
                <a:moveTo>
                  <a:pt x="4787518" y="12700"/>
                </a:moveTo>
                <a:lnTo>
                  <a:pt x="4718594" y="12700"/>
                </a:lnTo>
                <a:lnTo>
                  <a:pt x="4763545" y="25400"/>
                </a:lnTo>
                <a:lnTo>
                  <a:pt x="4808184" y="25400"/>
                </a:lnTo>
                <a:lnTo>
                  <a:pt x="5110556" y="114300"/>
                </a:lnTo>
                <a:lnTo>
                  <a:pt x="5152108" y="139700"/>
                </a:lnTo>
                <a:lnTo>
                  <a:pt x="5193199" y="152400"/>
                </a:lnTo>
                <a:lnTo>
                  <a:pt x="5233813" y="177800"/>
                </a:lnTo>
                <a:lnTo>
                  <a:pt x="5273932" y="190500"/>
                </a:lnTo>
                <a:lnTo>
                  <a:pt x="5352621" y="241300"/>
                </a:lnTo>
                <a:lnTo>
                  <a:pt x="5429132" y="292100"/>
                </a:lnTo>
                <a:lnTo>
                  <a:pt x="5466530" y="317500"/>
                </a:lnTo>
                <a:lnTo>
                  <a:pt x="5503334" y="342900"/>
                </a:lnTo>
                <a:lnTo>
                  <a:pt x="5539526" y="368300"/>
                </a:lnTo>
                <a:lnTo>
                  <a:pt x="5575091" y="393700"/>
                </a:lnTo>
                <a:lnTo>
                  <a:pt x="5610012" y="419100"/>
                </a:lnTo>
                <a:lnTo>
                  <a:pt x="5644271" y="457200"/>
                </a:lnTo>
                <a:lnTo>
                  <a:pt x="5677853" y="482600"/>
                </a:lnTo>
                <a:lnTo>
                  <a:pt x="5710741" y="520700"/>
                </a:lnTo>
                <a:lnTo>
                  <a:pt x="5742918" y="546100"/>
                </a:lnTo>
                <a:lnTo>
                  <a:pt x="5774367" y="584200"/>
                </a:lnTo>
                <a:lnTo>
                  <a:pt x="5805072" y="622300"/>
                </a:lnTo>
                <a:lnTo>
                  <a:pt x="5835016" y="647700"/>
                </a:lnTo>
                <a:lnTo>
                  <a:pt x="5864183" y="685800"/>
                </a:lnTo>
                <a:lnTo>
                  <a:pt x="5892555" y="723900"/>
                </a:lnTo>
                <a:lnTo>
                  <a:pt x="5920116" y="762000"/>
                </a:lnTo>
                <a:lnTo>
                  <a:pt x="5946850" y="800100"/>
                </a:lnTo>
                <a:lnTo>
                  <a:pt x="5972740" y="838200"/>
                </a:lnTo>
                <a:lnTo>
                  <a:pt x="5997768" y="876300"/>
                </a:lnTo>
                <a:lnTo>
                  <a:pt x="6021919" y="914400"/>
                </a:lnTo>
                <a:lnTo>
                  <a:pt x="6045176" y="952500"/>
                </a:lnTo>
                <a:lnTo>
                  <a:pt x="6067521" y="990600"/>
                </a:lnTo>
                <a:lnTo>
                  <a:pt x="6088940" y="1041400"/>
                </a:lnTo>
                <a:lnTo>
                  <a:pt x="6109414" y="1079500"/>
                </a:lnTo>
                <a:lnTo>
                  <a:pt x="6128927" y="1117600"/>
                </a:lnTo>
                <a:lnTo>
                  <a:pt x="6147462" y="1155700"/>
                </a:lnTo>
                <a:lnTo>
                  <a:pt x="6165003" y="1206500"/>
                </a:lnTo>
                <a:lnTo>
                  <a:pt x="6181533" y="1244600"/>
                </a:lnTo>
                <a:lnTo>
                  <a:pt x="6197036" y="1295400"/>
                </a:lnTo>
                <a:lnTo>
                  <a:pt x="6211494" y="1333500"/>
                </a:lnTo>
                <a:lnTo>
                  <a:pt x="6224892" y="1384300"/>
                </a:lnTo>
                <a:lnTo>
                  <a:pt x="6237212" y="1422400"/>
                </a:lnTo>
                <a:lnTo>
                  <a:pt x="6248438" y="1473200"/>
                </a:lnTo>
                <a:lnTo>
                  <a:pt x="6258553" y="1511300"/>
                </a:lnTo>
                <a:lnTo>
                  <a:pt x="6267540" y="1562100"/>
                </a:lnTo>
                <a:lnTo>
                  <a:pt x="6275383" y="1600200"/>
                </a:lnTo>
                <a:lnTo>
                  <a:pt x="6282065" y="1651000"/>
                </a:lnTo>
                <a:lnTo>
                  <a:pt x="6287569" y="1689100"/>
                </a:lnTo>
                <a:lnTo>
                  <a:pt x="6291880" y="1739900"/>
                </a:lnTo>
                <a:lnTo>
                  <a:pt x="6294979" y="1790700"/>
                </a:lnTo>
                <a:lnTo>
                  <a:pt x="6296851" y="1828800"/>
                </a:lnTo>
                <a:lnTo>
                  <a:pt x="6297479" y="1879600"/>
                </a:lnTo>
                <a:lnTo>
                  <a:pt x="6296815" y="1930400"/>
                </a:lnTo>
                <a:lnTo>
                  <a:pt x="6294837" y="1968500"/>
                </a:lnTo>
                <a:lnTo>
                  <a:pt x="6291560" y="2019300"/>
                </a:lnTo>
                <a:lnTo>
                  <a:pt x="6287003" y="2070100"/>
                </a:lnTo>
                <a:lnTo>
                  <a:pt x="6281183" y="2120900"/>
                </a:lnTo>
                <a:lnTo>
                  <a:pt x="6274117" y="2159000"/>
                </a:lnTo>
                <a:lnTo>
                  <a:pt x="6265822" y="2209800"/>
                </a:lnTo>
                <a:lnTo>
                  <a:pt x="6256315" y="2260600"/>
                </a:lnTo>
                <a:lnTo>
                  <a:pt x="6245615" y="2298700"/>
                </a:lnTo>
                <a:lnTo>
                  <a:pt x="6233738" y="2349500"/>
                </a:lnTo>
                <a:lnTo>
                  <a:pt x="6220701" y="2387600"/>
                </a:lnTo>
                <a:lnTo>
                  <a:pt x="6206522" y="2438400"/>
                </a:lnTo>
                <a:lnTo>
                  <a:pt x="6191219" y="2476500"/>
                </a:lnTo>
                <a:lnTo>
                  <a:pt x="6174808" y="2514600"/>
                </a:lnTo>
                <a:lnTo>
                  <a:pt x="6157307" y="2565400"/>
                </a:lnTo>
                <a:lnTo>
                  <a:pt x="6138733" y="2603500"/>
                </a:lnTo>
                <a:lnTo>
                  <a:pt x="6119103" y="2641600"/>
                </a:lnTo>
                <a:lnTo>
                  <a:pt x="6098435" y="2679700"/>
                </a:lnTo>
                <a:lnTo>
                  <a:pt x="6076747" y="2717800"/>
                </a:lnTo>
                <a:lnTo>
                  <a:pt x="6054054" y="2768600"/>
                </a:lnTo>
                <a:lnTo>
                  <a:pt x="6030375" y="2806700"/>
                </a:lnTo>
                <a:lnTo>
                  <a:pt x="6005728" y="2844800"/>
                </a:lnTo>
                <a:lnTo>
                  <a:pt x="5980128" y="2870200"/>
                </a:lnTo>
                <a:lnTo>
                  <a:pt x="5953594" y="2908300"/>
                </a:lnTo>
                <a:lnTo>
                  <a:pt x="5926144" y="2946400"/>
                </a:lnTo>
                <a:lnTo>
                  <a:pt x="5897793" y="2984500"/>
                </a:lnTo>
                <a:lnTo>
                  <a:pt x="5868560" y="3022600"/>
                </a:lnTo>
                <a:lnTo>
                  <a:pt x="5838462" y="3048000"/>
                </a:lnTo>
                <a:lnTo>
                  <a:pt x="5807515" y="3086100"/>
                </a:lnTo>
                <a:lnTo>
                  <a:pt x="5775739" y="3111500"/>
                </a:lnTo>
                <a:lnTo>
                  <a:pt x="5743149" y="3149600"/>
                </a:lnTo>
                <a:lnTo>
                  <a:pt x="5709763" y="3175000"/>
                </a:lnTo>
                <a:lnTo>
                  <a:pt x="5675599" y="3200400"/>
                </a:lnTo>
                <a:lnTo>
                  <a:pt x="5640673" y="3238500"/>
                </a:lnTo>
                <a:lnTo>
                  <a:pt x="5605004" y="3263900"/>
                </a:lnTo>
                <a:lnTo>
                  <a:pt x="5568608" y="3289300"/>
                </a:lnTo>
                <a:lnTo>
                  <a:pt x="5531502" y="3314700"/>
                </a:lnTo>
                <a:lnTo>
                  <a:pt x="5493704" y="3340100"/>
                </a:lnTo>
                <a:lnTo>
                  <a:pt x="5455232" y="3365500"/>
                </a:lnTo>
                <a:lnTo>
                  <a:pt x="5416102" y="3378200"/>
                </a:lnTo>
                <a:lnTo>
                  <a:pt x="5335939" y="3429000"/>
                </a:lnTo>
                <a:lnTo>
                  <a:pt x="5294941" y="3441700"/>
                </a:lnTo>
                <a:lnTo>
                  <a:pt x="5253355" y="3467100"/>
                </a:lnTo>
                <a:lnTo>
                  <a:pt x="5211198" y="3479800"/>
                </a:lnTo>
                <a:lnTo>
                  <a:pt x="5168487" y="3505200"/>
                </a:lnTo>
                <a:lnTo>
                  <a:pt x="4947235" y="3568700"/>
                </a:lnTo>
                <a:lnTo>
                  <a:pt x="4901567" y="3568700"/>
                </a:lnTo>
                <a:lnTo>
                  <a:pt x="4808949" y="3594100"/>
                </a:lnTo>
                <a:lnTo>
                  <a:pt x="4714741" y="3594100"/>
                </a:lnTo>
                <a:lnTo>
                  <a:pt x="4667084" y="3606800"/>
                </a:lnTo>
                <a:lnTo>
                  <a:pt x="471342" y="3606800"/>
                </a:lnTo>
                <a:lnTo>
                  <a:pt x="425415" y="3619500"/>
                </a:lnTo>
                <a:lnTo>
                  <a:pt x="380853" y="3619500"/>
                </a:lnTo>
                <a:lnTo>
                  <a:pt x="337839" y="3632200"/>
                </a:lnTo>
                <a:lnTo>
                  <a:pt x="296553" y="3657600"/>
                </a:lnTo>
                <a:lnTo>
                  <a:pt x="257179" y="3670300"/>
                </a:lnTo>
                <a:lnTo>
                  <a:pt x="219898" y="3695700"/>
                </a:lnTo>
                <a:lnTo>
                  <a:pt x="184893" y="3721100"/>
                </a:lnTo>
                <a:lnTo>
                  <a:pt x="152344" y="3759200"/>
                </a:lnTo>
                <a:lnTo>
                  <a:pt x="122434" y="3784600"/>
                </a:lnTo>
                <a:lnTo>
                  <a:pt x="95346" y="3822700"/>
                </a:lnTo>
                <a:lnTo>
                  <a:pt x="71260" y="3860800"/>
                </a:lnTo>
                <a:lnTo>
                  <a:pt x="50359" y="3898900"/>
                </a:lnTo>
                <a:lnTo>
                  <a:pt x="32826" y="3937000"/>
                </a:lnTo>
                <a:lnTo>
                  <a:pt x="18841" y="3987800"/>
                </a:lnTo>
                <a:lnTo>
                  <a:pt x="8587" y="4025900"/>
                </a:lnTo>
                <a:lnTo>
                  <a:pt x="2246" y="4076700"/>
                </a:lnTo>
                <a:lnTo>
                  <a:pt x="0" y="4114800"/>
                </a:lnTo>
                <a:lnTo>
                  <a:pt x="4761887" y="4114800"/>
                </a:lnTo>
                <a:lnTo>
                  <a:pt x="4808901" y="4102100"/>
                </a:lnTo>
                <a:lnTo>
                  <a:pt x="4855581" y="4102100"/>
                </a:lnTo>
                <a:lnTo>
                  <a:pt x="4901913" y="4089400"/>
                </a:lnTo>
                <a:lnTo>
                  <a:pt x="4947885" y="4089400"/>
                </a:lnTo>
                <a:lnTo>
                  <a:pt x="5258512" y="4000500"/>
                </a:lnTo>
                <a:lnTo>
                  <a:pt x="5301134" y="3987800"/>
                </a:lnTo>
                <a:lnTo>
                  <a:pt x="5343279" y="3962400"/>
                </a:lnTo>
                <a:lnTo>
                  <a:pt x="5384934" y="3949700"/>
                </a:lnTo>
                <a:lnTo>
                  <a:pt x="5426085" y="3924300"/>
                </a:lnTo>
                <a:lnTo>
                  <a:pt x="5466721" y="3911600"/>
                </a:lnTo>
                <a:lnTo>
                  <a:pt x="5546391" y="3860800"/>
                </a:lnTo>
                <a:lnTo>
                  <a:pt x="5585400" y="3848100"/>
                </a:lnTo>
                <a:lnTo>
                  <a:pt x="5623840" y="3822700"/>
                </a:lnTo>
                <a:lnTo>
                  <a:pt x="5661700" y="3797300"/>
                </a:lnTo>
                <a:lnTo>
                  <a:pt x="5698965" y="3771900"/>
                </a:lnTo>
                <a:lnTo>
                  <a:pt x="5735623" y="3746500"/>
                </a:lnTo>
                <a:lnTo>
                  <a:pt x="5771661" y="3721100"/>
                </a:lnTo>
                <a:lnTo>
                  <a:pt x="5807066" y="3683000"/>
                </a:lnTo>
                <a:lnTo>
                  <a:pt x="5841824" y="3657600"/>
                </a:lnTo>
                <a:lnTo>
                  <a:pt x="5875924" y="3632200"/>
                </a:lnTo>
                <a:lnTo>
                  <a:pt x="5909351" y="3606800"/>
                </a:lnTo>
                <a:lnTo>
                  <a:pt x="5942093" y="3568700"/>
                </a:lnTo>
                <a:lnTo>
                  <a:pt x="5974137" y="3543300"/>
                </a:lnTo>
                <a:lnTo>
                  <a:pt x="6005470" y="3505200"/>
                </a:lnTo>
                <a:lnTo>
                  <a:pt x="6036078" y="3479800"/>
                </a:lnTo>
                <a:lnTo>
                  <a:pt x="6065950" y="3441700"/>
                </a:lnTo>
                <a:lnTo>
                  <a:pt x="6095071" y="3403600"/>
                </a:lnTo>
                <a:lnTo>
                  <a:pt x="6123429" y="3378200"/>
                </a:lnTo>
                <a:lnTo>
                  <a:pt x="6151011" y="3340100"/>
                </a:lnTo>
                <a:lnTo>
                  <a:pt x="6177804" y="3302000"/>
                </a:lnTo>
                <a:lnTo>
                  <a:pt x="6203795" y="3263900"/>
                </a:lnTo>
                <a:lnTo>
                  <a:pt x="6228971" y="3225800"/>
                </a:lnTo>
                <a:lnTo>
                  <a:pt x="6253319" y="3187700"/>
                </a:lnTo>
                <a:lnTo>
                  <a:pt x="6276825" y="3149600"/>
                </a:lnTo>
                <a:lnTo>
                  <a:pt x="6299478" y="3111500"/>
                </a:lnTo>
                <a:lnTo>
                  <a:pt x="6321263" y="3073400"/>
                </a:lnTo>
                <a:lnTo>
                  <a:pt x="6342168" y="3035300"/>
                </a:lnTo>
                <a:lnTo>
                  <a:pt x="6362181" y="2997200"/>
                </a:lnTo>
                <a:lnTo>
                  <a:pt x="6381287" y="2946400"/>
                </a:lnTo>
                <a:lnTo>
                  <a:pt x="6399474" y="2908300"/>
                </a:lnTo>
                <a:lnTo>
                  <a:pt x="6416729" y="2870200"/>
                </a:lnTo>
                <a:lnTo>
                  <a:pt x="6433039" y="2819400"/>
                </a:lnTo>
                <a:lnTo>
                  <a:pt x="6448390" y="2781300"/>
                </a:lnTo>
                <a:lnTo>
                  <a:pt x="6462771" y="2743200"/>
                </a:lnTo>
                <a:lnTo>
                  <a:pt x="6476168" y="2692400"/>
                </a:lnTo>
                <a:lnTo>
                  <a:pt x="6488567" y="2654300"/>
                </a:lnTo>
                <a:lnTo>
                  <a:pt x="6499957" y="2603500"/>
                </a:lnTo>
                <a:lnTo>
                  <a:pt x="6510324" y="2565400"/>
                </a:lnTo>
                <a:lnTo>
                  <a:pt x="6519654" y="2514600"/>
                </a:lnTo>
                <a:lnTo>
                  <a:pt x="6527936" y="2463800"/>
                </a:lnTo>
                <a:lnTo>
                  <a:pt x="6535155" y="2425700"/>
                </a:lnTo>
                <a:lnTo>
                  <a:pt x="6541299" y="2374900"/>
                </a:lnTo>
                <a:lnTo>
                  <a:pt x="6546356" y="2324100"/>
                </a:lnTo>
                <a:lnTo>
                  <a:pt x="6550311" y="2286000"/>
                </a:lnTo>
                <a:lnTo>
                  <a:pt x="6553153" y="2235200"/>
                </a:lnTo>
                <a:lnTo>
                  <a:pt x="6554867" y="2184400"/>
                </a:lnTo>
                <a:lnTo>
                  <a:pt x="6555441" y="2133600"/>
                </a:lnTo>
                <a:lnTo>
                  <a:pt x="6554991" y="2095500"/>
                </a:lnTo>
                <a:lnTo>
                  <a:pt x="6553643" y="2044700"/>
                </a:lnTo>
                <a:lnTo>
                  <a:pt x="6551403" y="1993900"/>
                </a:lnTo>
                <a:lnTo>
                  <a:pt x="6548276" y="1955800"/>
                </a:lnTo>
                <a:lnTo>
                  <a:pt x="6544267" y="1905000"/>
                </a:lnTo>
                <a:lnTo>
                  <a:pt x="6539381" y="1866900"/>
                </a:lnTo>
                <a:lnTo>
                  <a:pt x="6533624" y="1816100"/>
                </a:lnTo>
                <a:lnTo>
                  <a:pt x="6527000" y="1778000"/>
                </a:lnTo>
                <a:lnTo>
                  <a:pt x="6519515" y="1727200"/>
                </a:lnTo>
                <a:lnTo>
                  <a:pt x="6511173" y="1689100"/>
                </a:lnTo>
                <a:lnTo>
                  <a:pt x="6501981" y="1638300"/>
                </a:lnTo>
                <a:lnTo>
                  <a:pt x="6491942" y="1600200"/>
                </a:lnTo>
                <a:lnTo>
                  <a:pt x="6481063" y="1549400"/>
                </a:lnTo>
                <a:lnTo>
                  <a:pt x="6469348" y="1511300"/>
                </a:lnTo>
                <a:lnTo>
                  <a:pt x="6456803" y="1473200"/>
                </a:lnTo>
                <a:lnTo>
                  <a:pt x="6443432" y="1422400"/>
                </a:lnTo>
                <a:lnTo>
                  <a:pt x="6429241" y="1384300"/>
                </a:lnTo>
                <a:lnTo>
                  <a:pt x="6414235" y="1346200"/>
                </a:lnTo>
                <a:lnTo>
                  <a:pt x="6398419" y="1295400"/>
                </a:lnTo>
                <a:lnTo>
                  <a:pt x="6381798" y="1257300"/>
                </a:lnTo>
                <a:lnTo>
                  <a:pt x="6364377" y="1219200"/>
                </a:lnTo>
                <a:lnTo>
                  <a:pt x="6346162" y="1181100"/>
                </a:lnTo>
                <a:lnTo>
                  <a:pt x="6327158" y="1130300"/>
                </a:lnTo>
                <a:lnTo>
                  <a:pt x="6307369" y="1092200"/>
                </a:lnTo>
                <a:lnTo>
                  <a:pt x="6286801" y="1054100"/>
                </a:lnTo>
                <a:lnTo>
                  <a:pt x="6265459" y="1016000"/>
                </a:lnTo>
                <a:lnTo>
                  <a:pt x="6243349" y="977900"/>
                </a:lnTo>
                <a:lnTo>
                  <a:pt x="6220474" y="939800"/>
                </a:lnTo>
                <a:lnTo>
                  <a:pt x="6196842" y="901700"/>
                </a:lnTo>
                <a:lnTo>
                  <a:pt x="6172455" y="863600"/>
                </a:lnTo>
                <a:lnTo>
                  <a:pt x="6147321" y="825500"/>
                </a:lnTo>
                <a:lnTo>
                  <a:pt x="6121443" y="800100"/>
                </a:lnTo>
                <a:lnTo>
                  <a:pt x="6094828" y="762000"/>
                </a:lnTo>
                <a:lnTo>
                  <a:pt x="6067480" y="723900"/>
                </a:lnTo>
                <a:lnTo>
                  <a:pt x="6039403" y="698500"/>
                </a:lnTo>
                <a:lnTo>
                  <a:pt x="6010605" y="660400"/>
                </a:lnTo>
                <a:lnTo>
                  <a:pt x="5981089" y="622300"/>
                </a:lnTo>
                <a:lnTo>
                  <a:pt x="5950861" y="596900"/>
                </a:lnTo>
                <a:lnTo>
                  <a:pt x="5919925" y="558800"/>
                </a:lnTo>
                <a:lnTo>
                  <a:pt x="5888288" y="533400"/>
                </a:lnTo>
                <a:lnTo>
                  <a:pt x="5855954" y="508000"/>
                </a:lnTo>
                <a:lnTo>
                  <a:pt x="5822928" y="469900"/>
                </a:lnTo>
                <a:lnTo>
                  <a:pt x="5789215" y="444500"/>
                </a:lnTo>
                <a:lnTo>
                  <a:pt x="5754822" y="419100"/>
                </a:lnTo>
                <a:lnTo>
                  <a:pt x="5719751" y="393700"/>
                </a:lnTo>
                <a:lnTo>
                  <a:pt x="5684010" y="368300"/>
                </a:lnTo>
                <a:lnTo>
                  <a:pt x="5647603" y="342900"/>
                </a:lnTo>
                <a:lnTo>
                  <a:pt x="5610535" y="317500"/>
                </a:lnTo>
                <a:lnTo>
                  <a:pt x="5572811" y="292100"/>
                </a:lnTo>
                <a:lnTo>
                  <a:pt x="5534437" y="266700"/>
                </a:lnTo>
                <a:lnTo>
                  <a:pt x="5495417" y="241300"/>
                </a:lnTo>
                <a:lnTo>
                  <a:pt x="5455757" y="228600"/>
                </a:lnTo>
                <a:lnTo>
                  <a:pt x="5374536" y="177800"/>
                </a:lnTo>
                <a:lnTo>
                  <a:pt x="5290817" y="152400"/>
                </a:lnTo>
                <a:lnTo>
                  <a:pt x="5248032" y="127000"/>
                </a:lnTo>
                <a:lnTo>
                  <a:pt x="5025072" y="63500"/>
                </a:lnTo>
                <a:lnTo>
                  <a:pt x="4931766" y="38100"/>
                </a:lnTo>
                <a:lnTo>
                  <a:pt x="4884250" y="38100"/>
                </a:lnTo>
                <a:lnTo>
                  <a:pt x="4787518" y="12700"/>
                </a:lnTo>
                <a:close/>
              </a:path>
              <a:path w="6555740" h="4114800">
                <a:moveTo>
                  <a:pt x="4638249" y="0"/>
                </a:moveTo>
                <a:lnTo>
                  <a:pt x="4582042" y="0"/>
                </a:lnTo>
                <a:lnTo>
                  <a:pt x="4627826" y="12700"/>
                </a:lnTo>
                <a:lnTo>
                  <a:pt x="4688555" y="12700"/>
                </a:lnTo>
                <a:lnTo>
                  <a:pt x="4638249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17"/>
          <p:cNvSpPr/>
          <p:nvPr/>
        </p:nvSpPr>
        <p:spPr>
          <a:xfrm>
            <a:off x="262558" y="-1692000"/>
            <a:ext cx="7272808" cy="6059016"/>
          </a:xfrm>
          <a:custGeom>
            <a:avLst/>
            <a:gdLst/>
            <a:ahLst/>
            <a:cxnLst/>
            <a:rect l="l" t="t" r="r" b="b"/>
            <a:pathLst>
              <a:path w="6555740" h="4114800">
                <a:moveTo>
                  <a:pt x="4787518" y="12700"/>
                </a:moveTo>
                <a:lnTo>
                  <a:pt x="4718594" y="12700"/>
                </a:lnTo>
                <a:lnTo>
                  <a:pt x="4763545" y="25400"/>
                </a:lnTo>
                <a:lnTo>
                  <a:pt x="4808184" y="25400"/>
                </a:lnTo>
                <a:lnTo>
                  <a:pt x="5110556" y="114300"/>
                </a:lnTo>
                <a:lnTo>
                  <a:pt x="5152108" y="139700"/>
                </a:lnTo>
                <a:lnTo>
                  <a:pt x="5193199" y="152400"/>
                </a:lnTo>
                <a:lnTo>
                  <a:pt x="5233813" y="177800"/>
                </a:lnTo>
                <a:lnTo>
                  <a:pt x="5273932" y="190500"/>
                </a:lnTo>
                <a:lnTo>
                  <a:pt x="5352621" y="241300"/>
                </a:lnTo>
                <a:lnTo>
                  <a:pt x="5429132" y="292100"/>
                </a:lnTo>
                <a:lnTo>
                  <a:pt x="5466530" y="317500"/>
                </a:lnTo>
                <a:lnTo>
                  <a:pt x="5503334" y="342900"/>
                </a:lnTo>
                <a:lnTo>
                  <a:pt x="5539526" y="368300"/>
                </a:lnTo>
                <a:lnTo>
                  <a:pt x="5575091" y="393700"/>
                </a:lnTo>
                <a:lnTo>
                  <a:pt x="5610012" y="419100"/>
                </a:lnTo>
                <a:lnTo>
                  <a:pt x="5644271" y="457200"/>
                </a:lnTo>
                <a:lnTo>
                  <a:pt x="5677853" y="482600"/>
                </a:lnTo>
                <a:lnTo>
                  <a:pt x="5710741" y="520700"/>
                </a:lnTo>
                <a:lnTo>
                  <a:pt x="5742918" y="546100"/>
                </a:lnTo>
                <a:lnTo>
                  <a:pt x="5774367" y="584200"/>
                </a:lnTo>
                <a:lnTo>
                  <a:pt x="5805072" y="622300"/>
                </a:lnTo>
                <a:lnTo>
                  <a:pt x="5835016" y="647700"/>
                </a:lnTo>
                <a:lnTo>
                  <a:pt x="5864183" y="685800"/>
                </a:lnTo>
                <a:lnTo>
                  <a:pt x="5892555" y="723900"/>
                </a:lnTo>
                <a:lnTo>
                  <a:pt x="5920116" y="762000"/>
                </a:lnTo>
                <a:lnTo>
                  <a:pt x="5946850" y="800100"/>
                </a:lnTo>
                <a:lnTo>
                  <a:pt x="5972740" y="838200"/>
                </a:lnTo>
                <a:lnTo>
                  <a:pt x="5997768" y="876300"/>
                </a:lnTo>
                <a:lnTo>
                  <a:pt x="6021919" y="914400"/>
                </a:lnTo>
                <a:lnTo>
                  <a:pt x="6045176" y="952500"/>
                </a:lnTo>
                <a:lnTo>
                  <a:pt x="6067521" y="990600"/>
                </a:lnTo>
                <a:lnTo>
                  <a:pt x="6088940" y="1041400"/>
                </a:lnTo>
                <a:lnTo>
                  <a:pt x="6109414" y="1079500"/>
                </a:lnTo>
                <a:lnTo>
                  <a:pt x="6128927" y="1117600"/>
                </a:lnTo>
                <a:lnTo>
                  <a:pt x="6147462" y="1155700"/>
                </a:lnTo>
                <a:lnTo>
                  <a:pt x="6165003" y="1206500"/>
                </a:lnTo>
                <a:lnTo>
                  <a:pt x="6181533" y="1244600"/>
                </a:lnTo>
                <a:lnTo>
                  <a:pt x="6197036" y="1295400"/>
                </a:lnTo>
                <a:lnTo>
                  <a:pt x="6211494" y="1333500"/>
                </a:lnTo>
                <a:lnTo>
                  <a:pt x="6224892" y="1384300"/>
                </a:lnTo>
                <a:lnTo>
                  <a:pt x="6237212" y="1422400"/>
                </a:lnTo>
                <a:lnTo>
                  <a:pt x="6248438" y="1473200"/>
                </a:lnTo>
                <a:lnTo>
                  <a:pt x="6258553" y="1511300"/>
                </a:lnTo>
                <a:lnTo>
                  <a:pt x="6267540" y="1562100"/>
                </a:lnTo>
                <a:lnTo>
                  <a:pt x="6275383" y="1600200"/>
                </a:lnTo>
                <a:lnTo>
                  <a:pt x="6282065" y="1651000"/>
                </a:lnTo>
                <a:lnTo>
                  <a:pt x="6287569" y="1689100"/>
                </a:lnTo>
                <a:lnTo>
                  <a:pt x="6291880" y="1739900"/>
                </a:lnTo>
                <a:lnTo>
                  <a:pt x="6294979" y="1790700"/>
                </a:lnTo>
                <a:lnTo>
                  <a:pt x="6296851" y="1828800"/>
                </a:lnTo>
                <a:lnTo>
                  <a:pt x="6297479" y="1879600"/>
                </a:lnTo>
                <a:lnTo>
                  <a:pt x="6296815" y="1930400"/>
                </a:lnTo>
                <a:lnTo>
                  <a:pt x="6294837" y="1968500"/>
                </a:lnTo>
                <a:lnTo>
                  <a:pt x="6291560" y="2019300"/>
                </a:lnTo>
                <a:lnTo>
                  <a:pt x="6287003" y="2070100"/>
                </a:lnTo>
                <a:lnTo>
                  <a:pt x="6281183" y="2120900"/>
                </a:lnTo>
                <a:lnTo>
                  <a:pt x="6274117" y="2159000"/>
                </a:lnTo>
                <a:lnTo>
                  <a:pt x="6265822" y="2209800"/>
                </a:lnTo>
                <a:lnTo>
                  <a:pt x="6256315" y="2260600"/>
                </a:lnTo>
                <a:lnTo>
                  <a:pt x="6245615" y="2298700"/>
                </a:lnTo>
                <a:lnTo>
                  <a:pt x="6233738" y="2349500"/>
                </a:lnTo>
                <a:lnTo>
                  <a:pt x="6220701" y="2387600"/>
                </a:lnTo>
                <a:lnTo>
                  <a:pt x="6206522" y="2438400"/>
                </a:lnTo>
                <a:lnTo>
                  <a:pt x="6191219" y="2476500"/>
                </a:lnTo>
                <a:lnTo>
                  <a:pt x="6174808" y="2514600"/>
                </a:lnTo>
                <a:lnTo>
                  <a:pt x="6157307" y="2565400"/>
                </a:lnTo>
                <a:lnTo>
                  <a:pt x="6138733" y="2603500"/>
                </a:lnTo>
                <a:lnTo>
                  <a:pt x="6119103" y="2641600"/>
                </a:lnTo>
                <a:lnTo>
                  <a:pt x="6098435" y="2679700"/>
                </a:lnTo>
                <a:lnTo>
                  <a:pt x="6076747" y="2717800"/>
                </a:lnTo>
                <a:lnTo>
                  <a:pt x="6054054" y="2768600"/>
                </a:lnTo>
                <a:lnTo>
                  <a:pt x="6030375" y="2806700"/>
                </a:lnTo>
                <a:lnTo>
                  <a:pt x="6005728" y="2844800"/>
                </a:lnTo>
                <a:lnTo>
                  <a:pt x="5980128" y="2870200"/>
                </a:lnTo>
                <a:lnTo>
                  <a:pt x="5953594" y="2908300"/>
                </a:lnTo>
                <a:lnTo>
                  <a:pt x="5926144" y="2946400"/>
                </a:lnTo>
                <a:lnTo>
                  <a:pt x="5897793" y="2984500"/>
                </a:lnTo>
                <a:lnTo>
                  <a:pt x="5868560" y="3022600"/>
                </a:lnTo>
                <a:lnTo>
                  <a:pt x="5838462" y="3048000"/>
                </a:lnTo>
                <a:lnTo>
                  <a:pt x="5807515" y="3086100"/>
                </a:lnTo>
                <a:lnTo>
                  <a:pt x="5775739" y="3111500"/>
                </a:lnTo>
                <a:lnTo>
                  <a:pt x="5743149" y="3149600"/>
                </a:lnTo>
                <a:lnTo>
                  <a:pt x="5709763" y="3175000"/>
                </a:lnTo>
                <a:lnTo>
                  <a:pt x="5675599" y="3200400"/>
                </a:lnTo>
                <a:lnTo>
                  <a:pt x="5640673" y="3238500"/>
                </a:lnTo>
                <a:lnTo>
                  <a:pt x="5605004" y="3263900"/>
                </a:lnTo>
                <a:lnTo>
                  <a:pt x="5568608" y="3289300"/>
                </a:lnTo>
                <a:lnTo>
                  <a:pt x="5531502" y="3314700"/>
                </a:lnTo>
                <a:lnTo>
                  <a:pt x="5493704" y="3340100"/>
                </a:lnTo>
                <a:lnTo>
                  <a:pt x="5455232" y="3365500"/>
                </a:lnTo>
                <a:lnTo>
                  <a:pt x="5416102" y="3378200"/>
                </a:lnTo>
                <a:lnTo>
                  <a:pt x="5335939" y="3429000"/>
                </a:lnTo>
                <a:lnTo>
                  <a:pt x="5294941" y="3441700"/>
                </a:lnTo>
                <a:lnTo>
                  <a:pt x="5253355" y="3467100"/>
                </a:lnTo>
                <a:lnTo>
                  <a:pt x="5211198" y="3479800"/>
                </a:lnTo>
                <a:lnTo>
                  <a:pt x="5168487" y="3505200"/>
                </a:lnTo>
                <a:lnTo>
                  <a:pt x="4947235" y="3568700"/>
                </a:lnTo>
                <a:lnTo>
                  <a:pt x="4901567" y="3568700"/>
                </a:lnTo>
                <a:lnTo>
                  <a:pt x="4808949" y="3594100"/>
                </a:lnTo>
                <a:lnTo>
                  <a:pt x="4714741" y="3594100"/>
                </a:lnTo>
                <a:lnTo>
                  <a:pt x="4667084" y="3606800"/>
                </a:lnTo>
                <a:lnTo>
                  <a:pt x="471342" y="3606800"/>
                </a:lnTo>
                <a:lnTo>
                  <a:pt x="425415" y="3619500"/>
                </a:lnTo>
                <a:lnTo>
                  <a:pt x="380853" y="3619500"/>
                </a:lnTo>
                <a:lnTo>
                  <a:pt x="337839" y="3632200"/>
                </a:lnTo>
                <a:lnTo>
                  <a:pt x="296553" y="3657600"/>
                </a:lnTo>
                <a:lnTo>
                  <a:pt x="257179" y="3670300"/>
                </a:lnTo>
                <a:lnTo>
                  <a:pt x="219898" y="3695700"/>
                </a:lnTo>
                <a:lnTo>
                  <a:pt x="184893" y="3721100"/>
                </a:lnTo>
                <a:lnTo>
                  <a:pt x="152344" y="3759200"/>
                </a:lnTo>
                <a:lnTo>
                  <a:pt x="122434" y="3784600"/>
                </a:lnTo>
                <a:lnTo>
                  <a:pt x="95346" y="3822700"/>
                </a:lnTo>
                <a:lnTo>
                  <a:pt x="71260" y="3860800"/>
                </a:lnTo>
                <a:lnTo>
                  <a:pt x="50359" y="3898900"/>
                </a:lnTo>
                <a:lnTo>
                  <a:pt x="32826" y="3937000"/>
                </a:lnTo>
                <a:lnTo>
                  <a:pt x="18841" y="3987800"/>
                </a:lnTo>
                <a:lnTo>
                  <a:pt x="8587" y="4025900"/>
                </a:lnTo>
                <a:lnTo>
                  <a:pt x="2246" y="4076700"/>
                </a:lnTo>
                <a:lnTo>
                  <a:pt x="0" y="4114800"/>
                </a:lnTo>
                <a:lnTo>
                  <a:pt x="4761887" y="4114800"/>
                </a:lnTo>
                <a:lnTo>
                  <a:pt x="4808901" y="4102100"/>
                </a:lnTo>
                <a:lnTo>
                  <a:pt x="4855581" y="4102100"/>
                </a:lnTo>
                <a:lnTo>
                  <a:pt x="4901913" y="4089400"/>
                </a:lnTo>
                <a:lnTo>
                  <a:pt x="4947885" y="4089400"/>
                </a:lnTo>
                <a:lnTo>
                  <a:pt x="5258512" y="4000500"/>
                </a:lnTo>
                <a:lnTo>
                  <a:pt x="5301134" y="3987800"/>
                </a:lnTo>
                <a:lnTo>
                  <a:pt x="5343279" y="3962400"/>
                </a:lnTo>
                <a:lnTo>
                  <a:pt x="5384934" y="3949700"/>
                </a:lnTo>
                <a:lnTo>
                  <a:pt x="5426085" y="3924300"/>
                </a:lnTo>
                <a:lnTo>
                  <a:pt x="5466721" y="3911600"/>
                </a:lnTo>
                <a:lnTo>
                  <a:pt x="5546391" y="3860800"/>
                </a:lnTo>
                <a:lnTo>
                  <a:pt x="5585400" y="3848100"/>
                </a:lnTo>
                <a:lnTo>
                  <a:pt x="5623840" y="3822700"/>
                </a:lnTo>
                <a:lnTo>
                  <a:pt x="5661700" y="3797300"/>
                </a:lnTo>
                <a:lnTo>
                  <a:pt x="5698965" y="3771900"/>
                </a:lnTo>
                <a:lnTo>
                  <a:pt x="5735623" y="3746500"/>
                </a:lnTo>
                <a:lnTo>
                  <a:pt x="5771661" y="3721100"/>
                </a:lnTo>
                <a:lnTo>
                  <a:pt x="5807066" y="3683000"/>
                </a:lnTo>
                <a:lnTo>
                  <a:pt x="5841824" y="3657600"/>
                </a:lnTo>
                <a:lnTo>
                  <a:pt x="5875924" y="3632200"/>
                </a:lnTo>
                <a:lnTo>
                  <a:pt x="5909351" y="3606800"/>
                </a:lnTo>
                <a:lnTo>
                  <a:pt x="5942093" y="3568700"/>
                </a:lnTo>
                <a:lnTo>
                  <a:pt x="5974137" y="3543300"/>
                </a:lnTo>
                <a:lnTo>
                  <a:pt x="6005470" y="3505200"/>
                </a:lnTo>
                <a:lnTo>
                  <a:pt x="6036078" y="3479800"/>
                </a:lnTo>
                <a:lnTo>
                  <a:pt x="6065950" y="3441700"/>
                </a:lnTo>
                <a:lnTo>
                  <a:pt x="6095071" y="3403600"/>
                </a:lnTo>
                <a:lnTo>
                  <a:pt x="6123429" y="3378200"/>
                </a:lnTo>
                <a:lnTo>
                  <a:pt x="6151011" y="3340100"/>
                </a:lnTo>
                <a:lnTo>
                  <a:pt x="6177804" y="3302000"/>
                </a:lnTo>
                <a:lnTo>
                  <a:pt x="6203795" y="3263900"/>
                </a:lnTo>
                <a:lnTo>
                  <a:pt x="6228971" y="3225800"/>
                </a:lnTo>
                <a:lnTo>
                  <a:pt x="6253319" y="3187700"/>
                </a:lnTo>
                <a:lnTo>
                  <a:pt x="6276825" y="3149600"/>
                </a:lnTo>
                <a:lnTo>
                  <a:pt x="6299478" y="3111500"/>
                </a:lnTo>
                <a:lnTo>
                  <a:pt x="6321263" y="3073400"/>
                </a:lnTo>
                <a:lnTo>
                  <a:pt x="6342168" y="3035300"/>
                </a:lnTo>
                <a:lnTo>
                  <a:pt x="6362181" y="2997200"/>
                </a:lnTo>
                <a:lnTo>
                  <a:pt x="6381287" y="2946400"/>
                </a:lnTo>
                <a:lnTo>
                  <a:pt x="6399474" y="2908300"/>
                </a:lnTo>
                <a:lnTo>
                  <a:pt x="6416729" y="2870200"/>
                </a:lnTo>
                <a:lnTo>
                  <a:pt x="6433039" y="2819400"/>
                </a:lnTo>
                <a:lnTo>
                  <a:pt x="6448390" y="2781300"/>
                </a:lnTo>
                <a:lnTo>
                  <a:pt x="6462771" y="2743200"/>
                </a:lnTo>
                <a:lnTo>
                  <a:pt x="6476168" y="2692400"/>
                </a:lnTo>
                <a:lnTo>
                  <a:pt x="6488567" y="2654300"/>
                </a:lnTo>
                <a:lnTo>
                  <a:pt x="6499957" y="2603500"/>
                </a:lnTo>
                <a:lnTo>
                  <a:pt x="6510324" y="2565400"/>
                </a:lnTo>
                <a:lnTo>
                  <a:pt x="6519654" y="2514600"/>
                </a:lnTo>
                <a:lnTo>
                  <a:pt x="6527936" y="2463800"/>
                </a:lnTo>
                <a:lnTo>
                  <a:pt x="6535155" y="2425700"/>
                </a:lnTo>
                <a:lnTo>
                  <a:pt x="6541299" y="2374900"/>
                </a:lnTo>
                <a:lnTo>
                  <a:pt x="6546356" y="2324100"/>
                </a:lnTo>
                <a:lnTo>
                  <a:pt x="6550311" y="2286000"/>
                </a:lnTo>
                <a:lnTo>
                  <a:pt x="6553153" y="2235200"/>
                </a:lnTo>
                <a:lnTo>
                  <a:pt x="6554867" y="2184400"/>
                </a:lnTo>
                <a:lnTo>
                  <a:pt x="6555441" y="2133600"/>
                </a:lnTo>
                <a:lnTo>
                  <a:pt x="6554991" y="2095500"/>
                </a:lnTo>
                <a:lnTo>
                  <a:pt x="6553643" y="2044700"/>
                </a:lnTo>
                <a:lnTo>
                  <a:pt x="6551403" y="1993900"/>
                </a:lnTo>
                <a:lnTo>
                  <a:pt x="6548276" y="1955800"/>
                </a:lnTo>
                <a:lnTo>
                  <a:pt x="6544267" y="1905000"/>
                </a:lnTo>
                <a:lnTo>
                  <a:pt x="6539381" y="1866900"/>
                </a:lnTo>
                <a:lnTo>
                  <a:pt x="6533624" y="1816100"/>
                </a:lnTo>
                <a:lnTo>
                  <a:pt x="6527000" y="1778000"/>
                </a:lnTo>
                <a:lnTo>
                  <a:pt x="6519515" y="1727200"/>
                </a:lnTo>
                <a:lnTo>
                  <a:pt x="6511173" y="1689100"/>
                </a:lnTo>
                <a:lnTo>
                  <a:pt x="6501981" y="1638300"/>
                </a:lnTo>
                <a:lnTo>
                  <a:pt x="6491942" y="1600200"/>
                </a:lnTo>
                <a:lnTo>
                  <a:pt x="6481063" y="1549400"/>
                </a:lnTo>
                <a:lnTo>
                  <a:pt x="6469348" y="1511300"/>
                </a:lnTo>
                <a:lnTo>
                  <a:pt x="6456803" y="1473200"/>
                </a:lnTo>
                <a:lnTo>
                  <a:pt x="6443432" y="1422400"/>
                </a:lnTo>
                <a:lnTo>
                  <a:pt x="6429241" y="1384300"/>
                </a:lnTo>
                <a:lnTo>
                  <a:pt x="6414235" y="1346200"/>
                </a:lnTo>
                <a:lnTo>
                  <a:pt x="6398419" y="1295400"/>
                </a:lnTo>
                <a:lnTo>
                  <a:pt x="6381798" y="1257300"/>
                </a:lnTo>
                <a:lnTo>
                  <a:pt x="6364377" y="1219200"/>
                </a:lnTo>
                <a:lnTo>
                  <a:pt x="6346162" y="1181100"/>
                </a:lnTo>
                <a:lnTo>
                  <a:pt x="6327158" y="1130300"/>
                </a:lnTo>
                <a:lnTo>
                  <a:pt x="6307369" y="1092200"/>
                </a:lnTo>
                <a:lnTo>
                  <a:pt x="6286801" y="1054100"/>
                </a:lnTo>
                <a:lnTo>
                  <a:pt x="6265459" y="1016000"/>
                </a:lnTo>
                <a:lnTo>
                  <a:pt x="6243349" y="977900"/>
                </a:lnTo>
                <a:lnTo>
                  <a:pt x="6220474" y="939800"/>
                </a:lnTo>
                <a:lnTo>
                  <a:pt x="6196842" y="901700"/>
                </a:lnTo>
                <a:lnTo>
                  <a:pt x="6172455" y="863600"/>
                </a:lnTo>
                <a:lnTo>
                  <a:pt x="6147321" y="825500"/>
                </a:lnTo>
                <a:lnTo>
                  <a:pt x="6121443" y="800100"/>
                </a:lnTo>
                <a:lnTo>
                  <a:pt x="6094828" y="762000"/>
                </a:lnTo>
                <a:lnTo>
                  <a:pt x="6067480" y="723900"/>
                </a:lnTo>
                <a:lnTo>
                  <a:pt x="6039403" y="698500"/>
                </a:lnTo>
                <a:lnTo>
                  <a:pt x="6010605" y="660400"/>
                </a:lnTo>
                <a:lnTo>
                  <a:pt x="5981089" y="622300"/>
                </a:lnTo>
                <a:lnTo>
                  <a:pt x="5950861" y="596900"/>
                </a:lnTo>
                <a:lnTo>
                  <a:pt x="5919925" y="558800"/>
                </a:lnTo>
                <a:lnTo>
                  <a:pt x="5888288" y="533400"/>
                </a:lnTo>
                <a:lnTo>
                  <a:pt x="5855954" y="508000"/>
                </a:lnTo>
                <a:lnTo>
                  <a:pt x="5822928" y="469900"/>
                </a:lnTo>
                <a:lnTo>
                  <a:pt x="5789215" y="444500"/>
                </a:lnTo>
                <a:lnTo>
                  <a:pt x="5754822" y="419100"/>
                </a:lnTo>
                <a:lnTo>
                  <a:pt x="5719751" y="393700"/>
                </a:lnTo>
                <a:lnTo>
                  <a:pt x="5684010" y="368300"/>
                </a:lnTo>
                <a:lnTo>
                  <a:pt x="5647603" y="342900"/>
                </a:lnTo>
                <a:lnTo>
                  <a:pt x="5610535" y="317500"/>
                </a:lnTo>
                <a:lnTo>
                  <a:pt x="5572811" y="292100"/>
                </a:lnTo>
                <a:lnTo>
                  <a:pt x="5534437" y="266700"/>
                </a:lnTo>
                <a:lnTo>
                  <a:pt x="5495417" y="241300"/>
                </a:lnTo>
                <a:lnTo>
                  <a:pt x="5455757" y="228600"/>
                </a:lnTo>
                <a:lnTo>
                  <a:pt x="5374536" y="177800"/>
                </a:lnTo>
                <a:lnTo>
                  <a:pt x="5290817" y="152400"/>
                </a:lnTo>
                <a:lnTo>
                  <a:pt x="5248032" y="127000"/>
                </a:lnTo>
                <a:lnTo>
                  <a:pt x="5025072" y="63500"/>
                </a:lnTo>
                <a:lnTo>
                  <a:pt x="4931766" y="38100"/>
                </a:lnTo>
                <a:lnTo>
                  <a:pt x="4884250" y="38100"/>
                </a:lnTo>
                <a:lnTo>
                  <a:pt x="4787518" y="12700"/>
                </a:lnTo>
                <a:close/>
              </a:path>
              <a:path w="6555740" h="4114800">
                <a:moveTo>
                  <a:pt x="4638249" y="0"/>
                </a:moveTo>
                <a:lnTo>
                  <a:pt x="4582042" y="0"/>
                </a:lnTo>
                <a:lnTo>
                  <a:pt x="4627826" y="12700"/>
                </a:lnTo>
                <a:lnTo>
                  <a:pt x="4688555" y="12700"/>
                </a:lnTo>
                <a:lnTo>
                  <a:pt x="463824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r>
              <a:rPr lang="uk-UA" dirty="0" smtClean="0">
                <a:solidFill>
                  <a:srgbClr val="F3E63F"/>
                </a:solidFill>
              </a:rPr>
              <a:t> </a:t>
            </a:r>
            <a:endParaRPr dirty="0">
              <a:solidFill>
                <a:srgbClr val="F3E63F"/>
              </a:solidFill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7751390" y="3016116"/>
            <a:ext cx="4367015" cy="3149188"/>
          </a:xfrm>
          <a:prstGeom prst="hexagon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07032" y="3717032"/>
            <a:ext cx="1971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Agriculture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88181" y="4797152"/>
            <a:ext cx="3066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2800" dirty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Renewable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lang="uk-UA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bject 17"/>
          <p:cNvSpPr/>
          <p:nvPr/>
        </p:nvSpPr>
        <p:spPr>
          <a:xfrm>
            <a:off x="190550" y="-2905582"/>
            <a:ext cx="7344816" cy="6048672"/>
          </a:xfrm>
          <a:custGeom>
            <a:avLst/>
            <a:gdLst/>
            <a:ahLst/>
            <a:cxnLst/>
            <a:rect l="l" t="t" r="r" b="b"/>
            <a:pathLst>
              <a:path w="6555740" h="4114800">
                <a:moveTo>
                  <a:pt x="4787518" y="12700"/>
                </a:moveTo>
                <a:lnTo>
                  <a:pt x="4718594" y="12700"/>
                </a:lnTo>
                <a:lnTo>
                  <a:pt x="4763545" y="25400"/>
                </a:lnTo>
                <a:lnTo>
                  <a:pt x="4808184" y="25400"/>
                </a:lnTo>
                <a:lnTo>
                  <a:pt x="5110556" y="114300"/>
                </a:lnTo>
                <a:lnTo>
                  <a:pt x="5152108" y="139700"/>
                </a:lnTo>
                <a:lnTo>
                  <a:pt x="5193199" y="152400"/>
                </a:lnTo>
                <a:lnTo>
                  <a:pt x="5233813" y="177800"/>
                </a:lnTo>
                <a:lnTo>
                  <a:pt x="5273932" y="190500"/>
                </a:lnTo>
                <a:lnTo>
                  <a:pt x="5352621" y="241300"/>
                </a:lnTo>
                <a:lnTo>
                  <a:pt x="5429132" y="292100"/>
                </a:lnTo>
                <a:lnTo>
                  <a:pt x="5466530" y="317500"/>
                </a:lnTo>
                <a:lnTo>
                  <a:pt x="5503334" y="342900"/>
                </a:lnTo>
                <a:lnTo>
                  <a:pt x="5539526" y="368300"/>
                </a:lnTo>
                <a:lnTo>
                  <a:pt x="5575091" y="393700"/>
                </a:lnTo>
                <a:lnTo>
                  <a:pt x="5610012" y="419100"/>
                </a:lnTo>
                <a:lnTo>
                  <a:pt x="5644271" y="457200"/>
                </a:lnTo>
                <a:lnTo>
                  <a:pt x="5677853" y="482600"/>
                </a:lnTo>
                <a:lnTo>
                  <a:pt x="5710741" y="520700"/>
                </a:lnTo>
                <a:lnTo>
                  <a:pt x="5742918" y="546100"/>
                </a:lnTo>
                <a:lnTo>
                  <a:pt x="5774367" y="584200"/>
                </a:lnTo>
                <a:lnTo>
                  <a:pt x="5805072" y="622300"/>
                </a:lnTo>
                <a:lnTo>
                  <a:pt x="5835016" y="647700"/>
                </a:lnTo>
                <a:lnTo>
                  <a:pt x="5864183" y="685800"/>
                </a:lnTo>
                <a:lnTo>
                  <a:pt x="5892555" y="723900"/>
                </a:lnTo>
                <a:lnTo>
                  <a:pt x="5920116" y="762000"/>
                </a:lnTo>
                <a:lnTo>
                  <a:pt x="5946850" y="800100"/>
                </a:lnTo>
                <a:lnTo>
                  <a:pt x="5972740" y="838200"/>
                </a:lnTo>
                <a:lnTo>
                  <a:pt x="5997768" y="876300"/>
                </a:lnTo>
                <a:lnTo>
                  <a:pt x="6021919" y="914400"/>
                </a:lnTo>
                <a:lnTo>
                  <a:pt x="6045176" y="952500"/>
                </a:lnTo>
                <a:lnTo>
                  <a:pt x="6067521" y="990600"/>
                </a:lnTo>
                <a:lnTo>
                  <a:pt x="6088940" y="1041400"/>
                </a:lnTo>
                <a:lnTo>
                  <a:pt x="6109414" y="1079500"/>
                </a:lnTo>
                <a:lnTo>
                  <a:pt x="6128927" y="1117600"/>
                </a:lnTo>
                <a:lnTo>
                  <a:pt x="6147462" y="1155700"/>
                </a:lnTo>
                <a:lnTo>
                  <a:pt x="6165003" y="1206500"/>
                </a:lnTo>
                <a:lnTo>
                  <a:pt x="6181533" y="1244600"/>
                </a:lnTo>
                <a:lnTo>
                  <a:pt x="6197036" y="1295400"/>
                </a:lnTo>
                <a:lnTo>
                  <a:pt x="6211494" y="1333500"/>
                </a:lnTo>
                <a:lnTo>
                  <a:pt x="6224892" y="1384300"/>
                </a:lnTo>
                <a:lnTo>
                  <a:pt x="6237212" y="1422400"/>
                </a:lnTo>
                <a:lnTo>
                  <a:pt x="6248438" y="1473200"/>
                </a:lnTo>
                <a:lnTo>
                  <a:pt x="6258553" y="1511300"/>
                </a:lnTo>
                <a:lnTo>
                  <a:pt x="6267540" y="1562100"/>
                </a:lnTo>
                <a:lnTo>
                  <a:pt x="6275383" y="1600200"/>
                </a:lnTo>
                <a:lnTo>
                  <a:pt x="6282065" y="1651000"/>
                </a:lnTo>
                <a:lnTo>
                  <a:pt x="6287569" y="1689100"/>
                </a:lnTo>
                <a:lnTo>
                  <a:pt x="6291880" y="1739900"/>
                </a:lnTo>
                <a:lnTo>
                  <a:pt x="6294979" y="1790700"/>
                </a:lnTo>
                <a:lnTo>
                  <a:pt x="6296851" y="1828800"/>
                </a:lnTo>
                <a:lnTo>
                  <a:pt x="6297479" y="1879600"/>
                </a:lnTo>
                <a:lnTo>
                  <a:pt x="6296815" y="1930400"/>
                </a:lnTo>
                <a:lnTo>
                  <a:pt x="6294837" y="1968500"/>
                </a:lnTo>
                <a:lnTo>
                  <a:pt x="6291560" y="2019300"/>
                </a:lnTo>
                <a:lnTo>
                  <a:pt x="6287003" y="2070100"/>
                </a:lnTo>
                <a:lnTo>
                  <a:pt x="6281183" y="2120900"/>
                </a:lnTo>
                <a:lnTo>
                  <a:pt x="6274117" y="2159000"/>
                </a:lnTo>
                <a:lnTo>
                  <a:pt x="6265822" y="2209800"/>
                </a:lnTo>
                <a:lnTo>
                  <a:pt x="6256315" y="2260600"/>
                </a:lnTo>
                <a:lnTo>
                  <a:pt x="6245615" y="2298700"/>
                </a:lnTo>
                <a:lnTo>
                  <a:pt x="6233738" y="2349500"/>
                </a:lnTo>
                <a:lnTo>
                  <a:pt x="6220701" y="2387600"/>
                </a:lnTo>
                <a:lnTo>
                  <a:pt x="6206522" y="2438400"/>
                </a:lnTo>
                <a:lnTo>
                  <a:pt x="6191219" y="2476500"/>
                </a:lnTo>
                <a:lnTo>
                  <a:pt x="6174808" y="2514600"/>
                </a:lnTo>
                <a:lnTo>
                  <a:pt x="6157307" y="2565400"/>
                </a:lnTo>
                <a:lnTo>
                  <a:pt x="6138733" y="2603500"/>
                </a:lnTo>
                <a:lnTo>
                  <a:pt x="6119103" y="2641600"/>
                </a:lnTo>
                <a:lnTo>
                  <a:pt x="6098435" y="2679700"/>
                </a:lnTo>
                <a:lnTo>
                  <a:pt x="6076747" y="2717800"/>
                </a:lnTo>
                <a:lnTo>
                  <a:pt x="6054054" y="2768600"/>
                </a:lnTo>
                <a:lnTo>
                  <a:pt x="6030375" y="2806700"/>
                </a:lnTo>
                <a:lnTo>
                  <a:pt x="6005728" y="2844800"/>
                </a:lnTo>
                <a:lnTo>
                  <a:pt x="5980128" y="2870200"/>
                </a:lnTo>
                <a:lnTo>
                  <a:pt x="5953594" y="2908300"/>
                </a:lnTo>
                <a:lnTo>
                  <a:pt x="5926144" y="2946400"/>
                </a:lnTo>
                <a:lnTo>
                  <a:pt x="5897793" y="2984500"/>
                </a:lnTo>
                <a:lnTo>
                  <a:pt x="5868560" y="3022600"/>
                </a:lnTo>
                <a:lnTo>
                  <a:pt x="5838462" y="3048000"/>
                </a:lnTo>
                <a:lnTo>
                  <a:pt x="5807515" y="3086100"/>
                </a:lnTo>
                <a:lnTo>
                  <a:pt x="5775739" y="3111500"/>
                </a:lnTo>
                <a:lnTo>
                  <a:pt x="5743149" y="3149600"/>
                </a:lnTo>
                <a:lnTo>
                  <a:pt x="5709763" y="3175000"/>
                </a:lnTo>
                <a:lnTo>
                  <a:pt x="5675599" y="3200400"/>
                </a:lnTo>
                <a:lnTo>
                  <a:pt x="5640673" y="3238500"/>
                </a:lnTo>
                <a:lnTo>
                  <a:pt x="5605004" y="3263900"/>
                </a:lnTo>
                <a:lnTo>
                  <a:pt x="5568608" y="3289300"/>
                </a:lnTo>
                <a:lnTo>
                  <a:pt x="5531502" y="3314700"/>
                </a:lnTo>
                <a:lnTo>
                  <a:pt x="5493704" y="3340100"/>
                </a:lnTo>
                <a:lnTo>
                  <a:pt x="5455232" y="3365500"/>
                </a:lnTo>
                <a:lnTo>
                  <a:pt x="5416102" y="3378200"/>
                </a:lnTo>
                <a:lnTo>
                  <a:pt x="5335939" y="3429000"/>
                </a:lnTo>
                <a:lnTo>
                  <a:pt x="5294941" y="3441700"/>
                </a:lnTo>
                <a:lnTo>
                  <a:pt x="5253355" y="3467100"/>
                </a:lnTo>
                <a:lnTo>
                  <a:pt x="5211198" y="3479800"/>
                </a:lnTo>
                <a:lnTo>
                  <a:pt x="5168487" y="3505200"/>
                </a:lnTo>
                <a:lnTo>
                  <a:pt x="4947235" y="3568700"/>
                </a:lnTo>
                <a:lnTo>
                  <a:pt x="4901567" y="3568700"/>
                </a:lnTo>
                <a:lnTo>
                  <a:pt x="4808949" y="3594100"/>
                </a:lnTo>
                <a:lnTo>
                  <a:pt x="4714741" y="3594100"/>
                </a:lnTo>
                <a:lnTo>
                  <a:pt x="4667084" y="3606800"/>
                </a:lnTo>
                <a:lnTo>
                  <a:pt x="471342" y="3606800"/>
                </a:lnTo>
                <a:lnTo>
                  <a:pt x="425415" y="3619500"/>
                </a:lnTo>
                <a:lnTo>
                  <a:pt x="380853" y="3619500"/>
                </a:lnTo>
                <a:lnTo>
                  <a:pt x="337839" y="3632200"/>
                </a:lnTo>
                <a:lnTo>
                  <a:pt x="296553" y="3657600"/>
                </a:lnTo>
                <a:lnTo>
                  <a:pt x="257179" y="3670300"/>
                </a:lnTo>
                <a:lnTo>
                  <a:pt x="219898" y="3695700"/>
                </a:lnTo>
                <a:lnTo>
                  <a:pt x="184893" y="3721100"/>
                </a:lnTo>
                <a:lnTo>
                  <a:pt x="152344" y="3759200"/>
                </a:lnTo>
                <a:lnTo>
                  <a:pt x="122434" y="3784600"/>
                </a:lnTo>
                <a:lnTo>
                  <a:pt x="95346" y="3822700"/>
                </a:lnTo>
                <a:lnTo>
                  <a:pt x="71260" y="3860800"/>
                </a:lnTo>
                <a:lnTo>
                  <a:pt x="50359" y="3898900"/>
                </a:lnTo>
                <a:lnTo>
                  <a:pt x="32826" y="3937000"/>
                </a:lnTo>
                <a:lnTo>
                  <a:pt x="18841" y="3987800"/>
                </a:lnTo>
                <a:lnTo>
                  <a:pt x="8587" y="4025900"/>
                </a:lnTo>
                <a:lnTo>
                  <a:pt x="2246" y="4076700"/>
                </a:lnTo>
                <a:lnTo>
                  <a:pt x="0" y="4114800"/>
                </a:lnTo>
                <a:lnTo>
                  <a:pt x="4761887" y="4114800"/>
                </a:lnTo>
                <a:lnTo>
                  <a:pt x="4808901" y="4102100"/>
                </a:lnTo>
                <a:lnTo>
                  <a:pt x="4855581" y="4102100"/>
                </a:lnTo>
                <a:lnTo>
                  <a:pt x="4901913" y="4089400"/>
                </a:lnTo>
                <a:lnTo>
                  <a:pt x="4947885" y="4089400"/>
                </a:lnTo>
                <a:lnTo>
                  <a:pt x="5258512" y="4000500"/>
                </a:lnTo>
                <a:lnTo>
                  <a:pt x="5301134" y="3987800"/>
                </a:lnTo>
                <a:lnTo>
                  <a:pt x="5343279" y="3962400"/>
                </a:lnTo>
                <a:lnTo>
                  <a:pt x="5384934" y="3949700"/>
                </a:lnTo>
                <a:lnTo>
                  <a:pt x="5426085" y="3924300"/>
                </a:lnTo>
                <a:lnTo>
                  <a:pt x="5466721" y="3911600"/>
                </a:lnTo>
                <a:lnTo>
                  <a:pt x="5546391" y="3860800"/>
                </a:lnTo>
                <a:lnTo>
                  <a:pt x="5585400" y="3848100"/>
                </a:lnTo>
                <a:lnTo>
                  <a:pt x="5623840" y="3822700"/>
                </a:lnTo>
                <a:lnTo>
                  <a:pt x="5661700" y="3797300"/>
                </a:lnTo>
                <a:lnTo>
                  <a:pt x="5698965" y="3771900"/>
                </a:lnTo>
                <a:lnTo>
                  <a:pt x="5735623" y="3746500"/>
                </a:lnTo>
                <a:lnTo>
                  <a:pt x="5771661" y="3721100"/>
                </a:lnTo>
                <a:lnTo>
                  <a:pt x="5807066" y="3683000"/>
                </a:lnTo>
                <a:lnTo>
                  <a:pt x="5841824" y="3657600"/>
                </a:lnTo>
                <a:lnTo>
                  <a:pt x="5875924" y="3632200"/>
                </a:lnTo>
                <a:lnTo>
                  <a:pt x="5909351" y="3606800"/>
                </a:lnTo>
                <a:lnTo>
                  <a:pt x="5942093" y="3568700"/>
                </a:lnTo>
                <a:lnTo>
                  <a:pt x="5974137" y="3543300"/>
                </a:lnTo>
                <a:lnTo>
                  <a:pt x="6005470" y="3505200"/>
                </a:lnTo>
                <a:lnTo>
                  <a:pt x="6036078" y="3479800"/>
                </a:lnTo>
                <a:lnTo>
                  <a:pt x="6065950" y="3441700"/>
                </a:lnTo>
                <a:lnTo>
                  <a:pt x="6095071" y="3403600"/>
                </a:lnTo>
                <a:lnTo>
                  <a:pt x="6123429" y="3378200"/>
                </a:lnTo>
                <a:lnTo>
                  <a:pt x="6151011" y="3340100"/>
                </a:lnTo>
                <a:lnTo>
                  <a:pt x="6177804" y="3302000"/>
                </a:lnTo>
                <a:lnTo>
                  <a:pt x="6203795" y="3263900"/>
                </a:lnTo>
                <a:lnTo>
                  <a:pt x="6228971" y="3225800"/>
                </a:lnTo>
                <a:lnTo>
                  <a:pt x="6253319" y="3187700"/>
                </a:lnTo>
                <a:lnTo>
                  <a:pt x="6276825" y="3149600"/>
                </a:lnTo>
                <a:lnTo>
                  <a:pt x="6299478" y="3111500"/>
                </a:lnTo>
                <a:lnTo>
                  <a:pt x="6321263" y="3073400"/>
                </a:lnTo>
                <a:lnTo>
                  <a:pt x="6342168" y="3035300"/>
                </a:lnTo>
                <a:lnTo>
                  <a:pt x="6362181" y="2997200"/>
                </a:lnTo>
                <a:lnTo>
                  <a:pt x="6381287" y="2946400"/>
                </a:lnTo>
                <a:lnTo>
                  <a:pt x="6399474" y="2908300"/>
                </a:lnTo>
                <a:lnTo>
                  <a:pt x="6416729" y="2870200"/>
                </a:lnTo>
                <a:lnTo>
                  <a:pt x="6433039" y="2819400"/>
                </a:lnTo>
                <a:lnTo>
                  <a:pt x="6448390" y="2781300"/>
                </a:lnTo>
                <a:lnTo>
                  <a:pt x="6462771" y="2743200"/>
                </a:lnTo>
                <a:lnTo>
                  <a:pt x="6476168" y="2692400"/>
                </a:lnTo>
                <a:lnTo>
                  <a:pt x="6488567" y="2654300"/>
                </a:lnTo>
                <a:lnTo>
                  <a:pt x="6499957" y="2603500"/>
                </a:lnTo>
                <a:lnTo>
                  <a:pt x="6510324" y="2565400"/>
                </a:lnTo>
                <a:lnTo>
                  <a:pt x="6519654" y="2514600"/>
                </a:lnTo>
                <a:lnTo>
                  <a:pt x="6527936" y="2463800"/>
                </a:lnTo>
                <a:lnTo>
                  <a:pt x="6535155" y="2425700"/>
                </a:lnTo>
                <a:lnTo>
                  <a:pt x="6541299" y="2374900"/>
                </a:lnTo>
                <a:lnTo>
                  <a:pt x="6546356" y="2324100"/>
                </a:lnTo>
                <a:lnTo>
                  <a:pt x="6550311" y="2286000"/>
                </a:lnTo>
                <a:lnTo>
                  <a:pt x="6553153" y="2235200"/>
                </a:lnTo>
                <a:lnTo>
                  <a:pt x="6554867" y="2184400"/>
                </a:lnTo>
                <a:lnTo>
                  <a:pt x="6555441" y="2133600"/>
                </a:lnTo>
                <a:lnTo>
                  <a:pt x="6554991" y="2095500"/>
                </a:lnTo>
                <a:lnTo>
                  <a:pt x="6553643" y="2044700"/>
                </a:lnTo>
                <a:lnTo>
                  <a:pt x="6551403" y="1993900"/>
                </a:lnTo>
                <a:lnTo>
                  <a:pt x="6548276" y="1955800"/>
                </a:lnTo>
                <a:lnTo>
                  <a:pt x="6544267" y="1905000"/>
                </a:lnTo>
                <a:lnTo>
                  <a:pt x="6539381" y="1866900"/>
                </a:lnTo>
                <a:lnTo>
                  <a:pt x="6533624" y="1816100"/>
                </a:lnTo>
                <a:lnTo>
                  <a:pt x="6527000" y="1778000"/>
                </a:lnTo>
                <a:lnTo>
                  <a:pt x="6519515" y="1727200"/>
                </a:lnTo>
                <a:lnTo>
                  <a:pt x="6511173" y="1689100"/>
                </a:lnTo>
                <a:lnTo>
                  <a:pt x="6501981" y="1638300"/>
                </a:lnTo>
                <a:lnTo>
                  <a:pt x="6491942" y="1600200"/>
                </a:lnTo>
                <a:lnTo>
                  <a:pt x="6481063" y="1549400"/>
                </a:lnTo>
                <a:lnTo>
                  <a:pt x="6469348" y="1511300"/>
                </a:lnTo>
                <a:lnTo>
                  <a:pt x="6456803" y="1473200"/>
                </a:lnTo>
                <a:lnTo>
                  <a:pt x="6443432" y="1422400"/>
                </a:lnTo>
                <a:lnTo>
                  <a:pt x="6429241" y="1384300"/>
                </a:lnTo>
                <a:lnTo>
                  <a:pt x="6414235" y="1346200"/>
                </a:lnTo>
                <a:lnTo>
                  <a:pt x="6398419" y="1295400"/>
                </a:lnTo>
                <a:lnTo>
                  <a:pt x="6381798" y="1257300"/>
                </a:lnTo>
                <a:lnTo>
                  <a:pt x="6364377" y="1219200"/>
                </a:lnTo>
                <a:lnTo>
                  <a:pt x="6346162" y="1181100"/>
                </a:lnTo>
                <a:lnTo>
                  <a:pt x="6327158" y="1130300"/>
                </a:lnTo>
                <a:lnTo>
                  <a:pt x="6307369" y="1092200"/>
                </a:lnTo>
                <a:lnTo>
                  <a:pt x="6286801" y="1054100"/>
                </a:lnTo>
                <a:lnTo>
                  <a:pt x="6265459" y="1016000"/>
                </a:lnTo>
                <a:lnTo>
                  <a:pt x="6243349" y="977900"/>
                </a:lnTo>
                <a:lnTo>
                  <a:pt x="6220474" y="939800"/>
                </a:lnTo>
                <a:lnTo>
                  <a:pt x="6196842" y="901700"/>
                </a:lnTo>
                <a:lnTo>
                  <a:pt x="6172455" y="863600"/>
                </a:lnTo>
                <a:lnTo>
                  <a:pt x="6147321" y="825500"/>
                </a:lnTo>
                <a:lnTo>
                  <a:pt x="6121443" y="800100"/>
                </a:lnTo>
                <a:lnTo>
                  <a:pt x="6094828" y="762000"/>
                </a:lnTo>
                <a:lnTo>
                  <a:pt x="6067480" y="723900"/>
                </a:lnTo>
                <a:lnTo>
                  <a:pt x="6039403" y="698500"/>
                </a:lnTo>
                <a:lnTo>
                  <a:pt x="6010605" y="660400"/>
                </a:lnTo>
                <a:lnTo>
                  <a:pt x="5981089" y="622300"/>
                </a:lnTo>
                <a:lnTo>
                  <a:pt x="5950861" y="596900"/>
                </a:lnTo>
                <a:lnTo>
                  <a:pt x="5919925" y="558800"/>
                </a:lnTo>
                <a:lnTo>
                  <a:pt x="5888288" y="533400"/>
                </a:lnTo>
                <a:lnTo>
                  <a:pt x="5855954" y="508000"/>
                </a:lnTo>
                <a:lnTo>
                  <a:pt x="5822928" y="469900"/>
                </a:lnTo>
                <a:lnTo>
                  <a:pt x="5789215" y="444500"/>
                </a:lnTo>
                <a:lnTo>
                  <a:pt x="5754822" y="419100"/>
                </a:lnTo>
                <a:lnTo>
                  <a:pt x="5719751" y="393700"/>
                </a:lnTo>
                <a:lnTo>
                  <a:pt x="5684010" y="368300"/>
                </a:lnTo>
                <a:lnTo>
                  <a:pt x="5647603" y="342900"/>
                </a:lnTo>
                <a:lnTo>
                  <a:pt x="5610535" y="317500"/>
                </a:lnTo>
                <a:lnTo>
                  <a:pt x="5572811" y="292100"/>
                </a:lnTo>
                <a:lnTo>
                  <a:pt x="5534437" y="266700"/>
                </a:lnTo>
                <a:lnTo>
                  <a:pt x="5495417" y="241300"/>
                </a:lnTo>
                <a:lnTo>
                  <a:pt x="5455757" y="228600"/>
                </a:lnTo>
                <a:lnTo>
                  <a:pt x="5374536" y="177800"/>
                </a:lnTo>
                <a:lnTo>
                  <a:pt x="5290817" y="152400"/>
                </a:lnTo>
                <a:lnTo>
                  <a:pt x="5248032" y="127000"/>
                </a:lnTo>
                <a:lnTo>
                  <a:pt x="5025072" y="63500"/>
                </a:lnTo>
                <a:lnTo>
                  <a:pt x="4931766" y="38100"/>
                </a:lnTo>
                <a:lnTo>
                  <a:pt x="4884250" y="38100"/>
                </a:lnTo>
                <a:lnTo>
                  <a:pt x="4787518" y="12700"/>
                </a:lnTo>
                <a:close/>
              </a:path>
              <a:path w="6555740" h="4114800">
                <a:moveTo>
                  <a:pt x="4638249" y="0"/>
                </a:moveTo>
                <a:lnTo>
                  <a:pt x="4582042" y="0"/>
                </a:lnTo>
                <a:lnTo>
                  <a:pt x="4627826" y="12700"/>
                </a:lnTo>
                <a:lnTo>
                  <a:pt x="4688555" y="12700"/>
                </a:lnTo>
                <a:lnTo>
                  <a:pt x="46382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r>
              <a:rPr lang="uk-UA" dirty="0" smtClean="0">
                <a:solidFill>
                  <a:srgbClr val="F3E63F"/>
                </a:solidFill>
              </a:rPr>
              <a:t> </a:t>
            </a:r>
            <a:endParaRPr dirty="0">
              <a:solidFill>
                <a:srgbClr val="F3E63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78782" y="2492896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Industry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82638" y="5877272"/>
            <a:ext cx="472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2800" dirty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Education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and IT technology</a:t>
            </a:r>
            <a:endParaRPr lang="uk-UA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67414" y="1744360"/>
            <a:ext cx="3960440" cy="892552"/>
          </a:xfrm>
          <a:prstGeom prst="rect">
            <a:avLst/>
          </a:prstGeom>
          <a:solidFill>
            <a:srgbClr val="FFC000">
              <a:alpha val="9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implement investment projects</a:t>
            </a:r>
            <a:endParaRPr lang="uk-UA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165"/>
          <p:cNvSpPr txBox="1"/>
          <p:nvPr/>
        </p:nvSpPr>
        <p:spPr>
          <a:xfrm>
            <a:off x="8471470" y="4941168"/>
            <a:ext cx="1668920" cy="53860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lang="en-US" sz="2800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</a:t>
            </a:r>
          </a:p>
          <a:p>
            <a:pPr marR="5080">
              <a:lnSpc>
                <a:spcPts val="2500"/>
              </a:lnSpc>
            </a:pPr>
            <a:r>
              <a:rPr lang="en-US" sz="2800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endParaRPr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5838706" y="-56242"/>
            <a:ext cx="2097050" cy="105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-25474" y="58482"/>
            <a:ext cx="10026746" cy="9222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prstClr val="white"/>
                </a:solidFill>
                <a:latin typeface="Book Antiqua" panose="02040602050305030304" pitchFamily="18" charset="0"/>
              </a:rPr>
              <a:t>Mykolaiv</a:t>
            </a:r>
            <a:r>
              <a:rPr lang="en-US" sz="3600" b="1" dirty="0">
                <a:solidFill>
                  <a:prstClr val="white"/>
                </a:solidFill>
                <a:latin typeface="Book Antiqua" panose="02040602050305030304" pitchFamily="18" charset="0"/>
              </a:rPr>
              <a:t> Region </a:t>
            </a:r>
            <a:r>
              <a:rPr lang="en-US" sz="3600" b="1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is </a:t>
            </a:r>
            <a:r>
              <a:rPr lang="en-US" sz="3600" b="1" dirty="0">
                <a:solidFill>
                  <a:prstClr val="white"/>
                </a:solidFill>
                <a:latin typeface="Book Antiqua" panose="02040602050305030304" pitchFamily="18" charset="0"/>
              </a:rPr>
              <a:t>open to cooperation</a:t>
            </a:r>
            <a:endParaRPr lang="ru-RU" sz="3600" b="1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8" grpId="0" animBg="1"/>
      <p:bldP spid="34" grpId="0" animBg="1"/>
      <p:bldP spid="35" grpId="0" animBg="1"/>
      <p:bldP spid="33" grpId="0" animBg="1"/>
      <p:bldP spid="36" grpId="0"/>
      <p:bldP spid="37" grpId="0"/>
      <p:bldP spid="39" grpId="0" animBg="1"/>
      <p:bldP spid="41" grpId="0"/>
      <p:bldP spid="42" grpId="0"/>
      <p:bldP spid="44" grpId="0" animBg="1"/>
      <p:bldP spid="22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6930" y="2876743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Mykolaiv </a:t>
            </a:r>
            <a:r>
              <a:rPr lang="oc-FR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Regional </a:t>
            </a:r>
            <a:br>
              <a:rPr lang="oc-FR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oc-FR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State Administration </a:t>
            </a:r>
            <a:endParaRPr lang="uk-UA" sz="2400" b="1" i="1" dirty="0">
              <a:solidFill>
                <a:srgbClr val="FFC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www.mk.gov.ua</a:t>
            </a:r>
            <a:endParaRPr lang="ru-RU" sz="20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4324962" y="1979896"/>
            <a:ext cx="3816424" cy="288032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7421561" y="3388524"/>
            <a:ext cx="3816424" cy="288032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7421561" y="512765"/>
            <a:ext cx="3816424" cy="288032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1228873" y="543687"/>
            <a:ext cx="3816424" cy="288032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1228322" y="3427958"/>
            <a:ext cx="3816424" cy="288032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325217" y="4853394"/>
            <a:ext cx="3816424" cy="288032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4325217" y="-915543"/>
            <a:ext cx="3816424" cy="288032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33529" y="112474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Mykolaiv</a:t>
            </a:r>
          </a:p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City Council</a:t>
            </a:r>
            <a:b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en-US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www.mkrada</a:t>
            </a:r>
            <a:r>
              <a:rPr lang="uk-UA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r>
              <a:rPr lang="en-US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gov.ua</a:t>
            </a:r>
            <a:endParaRPr lang="ru-RU" sz="22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5326" y="4228519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“Mykolaiv Development Agency”</a:t>
            </a:r>
            <a:b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www.mda.mk.ua</a:t>
            </a:r>
            <a:endParaRPr lang="ru-RU" sz="20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7185" y="4941168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Local Development </a:t>
            </a:r>
          </a:p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Agency of </a:t>
            </a:r>
            <a:r>
              <a:rPr lang="en-US" sz="2400" b="1" i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Koblevo</a:t>
            </a:r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United Territorial </a:t>
            </a:r>
          </a:p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Community</a:t>
            </a:r>
            <a:endParaRPr lang="oc-FR" sz="2400" b="1" i="1" dirty="0">
              <a:solidFill>
                <a:srgbClr val="FFC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www</a:t>
            </a:r>
            <a:r>
              <a:rPr lang="uk-UA" sz="24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r>
              <a:rPr lang="en-US" sz="24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kamr.org.ua</a:t>
            </a:r>
            <a:endParaRPr lang="ru-RU" sz="20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0841" y="4133314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Mykolaiv Regional </a:t>
            </a:r>
            <a:b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Chamber of Commerce </a:t>
            </a:r>
            <a:b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and Industry</a:t>
            </a:r>
            <a:b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en-US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www.rtpp.com.ua</a:t>
            </a:r>
            <a:endParaRPr lang="ru-RU" sz="22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3541" y="-30080"/>
            <a:ext cx="4392488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Entrepreneurship Support Regional Fund </a:t>
            </a:r>
          </a:p>
          <a:p>
            <a:pPr algn="ctr"/>
            <a:r>
              <a:rPr lang="en-US" sz="22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of  Mykolaiv Region </a:t>
            </a:r>
            <a:r>
              <a:rPr lang="en-US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www.consult-center.</a:t>
            </a:r>
            <a:endParaRPr lang="uk-UA" sz="22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com.ua</a:t>
            </a:r>
            <a:endParaRPr lang="ru-RU" sz="22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0290" y="1268760"/>
            <a:ext cx="4392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oc-FR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“Business Support </a:t>
            </a:r>
            <a:br>
              <a:rPr lang="oc-FR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oc-FR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      Center” LLC </a:t>
            </a:r>
            <a:r>
              <a:rPr lang="en-US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www.biz.mk.ua</a:t>
            </a:r>
            <a:endParaRPr lang="ru-RU" sz="22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230412"/>
            <a:ext cx="1219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Institutions </a:t>
            </a:r>
            <a:r>
              <a:rPr lang="en-US" sz="3600" b="1" u="sng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which support investors</a:t>
            </a:r>
            <a:r>
              <a:rPr lang="uk-UA" sz="3600" b="1" u="sng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</a:t>
            </a:r>
            <a:endParaRPr lang="uk-UA" sz="3600" b="1" u="sng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 rot="16200000">
            <a:off x="11250497" y="5635518"/>
            <a:ext cx="275739" cy="18536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692743" y="5633286"/>
            <a:ext cx="273190" cy="1853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492943" y="5629396"/>
            <a:ext cx="273190" cy="185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354518" y="5628098"/>
            <a:ext cx="273190" cy="18536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6079772" y="5759324"/>
            <a:ext cx="277453" cy="16043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7809086" y="5633868"/>
            <a:ext cx="279040" cy="18536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9565838" y="5633914"/>
            <a:ext cx="278948" cy="1853639"/>
          </a:xfrm>
          <a:prstGeom prst="rect">
            <a:avLst/>
          </a:prstGeom>
          <a:solidFill>
            <a:srgbClr val="361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3" descr="C:\Users\Human\Downloads\icons8-натуральная-еда-50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4183">
            <a:off x="3675339" y="5059252"/>
            <a:ext cx="1465053" cy="13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Human\Downloads\icons8-поле-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5157192"/>
            <a:ext cx="133938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Human\Downloads\icons8-солнечная-батарея-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50" y="5223410"/>
            <a:ext cx="1296144" cy="122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Human\Downloads\icons8-позиция-на-карте-мира-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26" y="5144681"/>
            <a:ext cx="1512167" cy="128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Human\Downloads\icons8-сотрудничество-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53" y="5048908"/>
            <a:ext cx="1575612" cy="142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Human\Downloads\icons8-взлет-самолета-50 (2)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213" y="5134191"/>
            <a:ext cx="1343297" cy="134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:\Users\Human\Downloads\icons8-завод-6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973" y="5176242"/>
            <a:ext cx="1778396" cy="14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0" y="0"/>
            <a:ext cx="12412668" cy="688582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7000">
                <a:schemeClr val="bg1">
                  <a:alpha val="36000"/>
                </a:schemeClr>
              </a:gs>
              <a:gs pos="70000">
                <a:schemeClr val="bg1">
                  <a:alpha val="3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3689" y="2712976"/>
            <a:ext cx="7092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Mykolaiv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oc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Regional </a:t>
            </a:r>
            <a:r>
              <a:rPr lang="oc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State Administration</a:t>
            </a:r>
          </a:p>
          <a:p>
            <a:pPr algn="ctr"/>
            <a:r>
              <a:rPr lang="oc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22</a:t>
            </a:r>
            <a:r>
              <a:rPr lang="oc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oc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Admiralska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ya</a:t>
            </a:r>
            <a:r>
              <a:rPr lang="oc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oc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Str.,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Mykolaiv</a:t>
            </a:r>
            <a:r>
              <a:rPr lang="oc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oc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Ukraine</a:t>
            </a:r>
            <a:r>
              <a:rPr lang="oc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oc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54001, </a:t>
            </a:r>
          </a:p>
          <a:p>
            <a:pPr algn="ctr"/>
            <a:r>
              <a:rPr lang="oc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Tel./fax: +</a:t>
            </a:r>
            <a:r>
              <a:rPr lang="oc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38 (</a:t>
            </a:r>
            <a:r>
              <a:rPr lang="oc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0512) 37 01 36</a:t>
            </a:r>
          </a:p>
          <a:p>
            <a:pPr algn="ctr"/>
            <a:r>
              <a:rPr lang="oc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E-mail: cancelar@mk.gov.ua</a:t>
            </a:r>
          </a:p>
          <a:p>
            <a:pPr algn="ctr"/>
            <a:r>
              <a:rPr lang="oc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www.mk.gov.ua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727608" y="593392"/>
            <a:ext cx="10768198" cy="1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+mj-lt"/>
              </a:rPr>
              <a:t>Mykolaiv</a:t>
            </a:r>
            <a:r>
              <a:rPr lang="en-US" sz="5400" b="1" dirty="0" smtClean="0">
                <a:solidFill>
                  <a:srgbClr val="002060"/>
                </a:solidFill>
                <a:latin typeface="+mj-lt"/>
              </a:rPr>
              <a:t> Region 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+mj-lt"/>
              </a:rPr>
              <a:t>is </a:t>
            </a:r>
            <a:r>
              <a:rPr lang="en-US" sz="5400" b="1" dirty="0">
                <a:solidFill>
                  <a:srgbClr val="002060"/>
                </a:solidFill>
                <a:latin typeface="+mj-lt"/>
              </a:rPr>
              <a:t>open for </a:t>
            </a:r>
            <a:r>
              <a:rPr lang="en-US" sz="5400" b="1" dirty="0" smtClean="0">
                <a:solidFill>
                  <a:srgbClr val="002060"/>
                </a:solidFill>
                <a:latin typeface="+mj-lt"/>
              </a:rPr>
              <a:t>cooperation</a:t>
            </a:r>
            <a:r>
              <a:rPr lang="uk-UA" sz="5400" b="1" dirty="0" smtClean="0">
                <a:solidFill>
                  <a:srgbClr val="002060"/>
                </a:solidFill>
                <a:latin typeface="+mj-lt"/>
              </a:rPr>
              <a:t>!</a:t>
            </a:r>
            <a:endParaRPr lang="uk-UA" sz="5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306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Human\Desktop\Без наз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9" y="548680"/>
            <a:ext cx="10438065" cy="60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uman\Desktop\Блокнот\300px-Mykolayiv_reg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70" y="3212976"/>
            <a:ext cx="2142421" cy="19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Прямоугольник 124"/>
          <p:cNvSpPr/>
          <p:nvPr/>
        </p:nvSpPr>
        <p:spPr>
          <a:xfrm>
            <a:off x="-25474" y="160337"/>
            <a:ext cx="11233248" cy="681448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">
                <a:schemeClr val="bg1">
                  <a:alpha val="81000"/>
                </a:schemeClr>
              </a:gs>
              <a:gs pos="70000">
                <a:schemeClr val="bg1">
                  <a:alpha val="45000"/>
                </a:schemeClr>
              </a:gs>
              <a:gs pos="100000">
                <a:srgbClr val="FFEBFA">
                  <a:alpha val="67000"/>
                </a:srgbClr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7416131" y="3615308"/>
            <a:ext cx="4611376" cy="1265314"/>
          </a:xfrm>
          <a:prstGeom prst="roundRect">
            <a:avLst/>
          </a:prstGeom>
          <a:solidFill>
            <a:srgbClr val="FFC00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-25474" y="62814"/>
            <a:ext cx="7853496" cy="8459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TextBox 145"/>
          <p:cNvSpPr txBox="1"/>
          <p:nvPr/>
        </p:nvSpPr>
        <p:spPr>
          <a:xfrm>
            <a:off x="198855" y="175298"/>
            <a:ext cx="752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Mykolaiv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Region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>
            <a:off x="6067561" y="6453336"/>
            <a:ext cx="571627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23683" y="1157817"/>
            <a:ext cx="3855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Total area</a:t>
            </a:r>
            <a:r>
              <a:rPr lang="uk-UA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 – 24</a:t>
            </a:r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6</a:t>
            </a:r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00</a:t>
            </a:r>
            <a:r>
              <a:rPr lang="uk-UA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of km</a:t>
            </a:r>
            <a:r>
              <a:rPr lang="en-US" sz="2400" b="1" i="1" baseline="30000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2</a:t>
            </a:r>
            <a:endParaRPr lang="ru-RU" sz="2400" b="1" i="1" baseline="30000" dirty="0">
              <a:solidFill>
                <a:srgbClr val="00133A"/>
              </a:solidFill>
              <a:latin typeface="Book Antiqua" panose="0204060205030503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523683" y="1884034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Population</a:t>
            </a:r>
            <a:r>
              <a:rPr lang="uk-UA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 – 1</a:t>
            </a:r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.1</a:t>
            </a:r>
            <a:r>
              <a:rPr lang="uk-UA" sz="2400" b="1" i="1" dirty="0">
                <a:solidFill>
                  <a:srgbClr val="00133A"/>
                </a:solidFill>
                <a:latin typeface="Book Antiqua" panose="02040602050305030304" pitchFamily="18" charset="0"/>
              </a:rPr>
              <a:t>1</a:t>
            </a:r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 err="1" smtClean="0">
                <a:solidFill>
                  <a:srgbClr val="00133A"/>
                </a:solidFill>
                <a:latin typeface="Book Antiqua" panose="02040602050305030304" pitchFamily="18" charset="0"/>
              </a:rPr>
              <a:t>mln</a:t>
            </a:r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 of people</a:t>
            </a:r>
            <a:endParaRPr lang="ru-RU" sz="2400" b="1" i="1" dirty="0">
              <a:solidFill>
                <a:srgbClr val="00133A"/>
              </a:solidFill>
              <a:latin typeface="Book Antiqua" panose="0204060205030503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549298" y="2607295"/>
            <a:ext cx="484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Administrative center </a:t>
            </a:r>
            <a:r>
              <a:rPr lang="uk-UA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– </a:t>
            </a:r>
            <a:r>
              <a:rPr lang="en-US" sz="2400" b="1" i="1" dirty="0" err="1" smtClean="0">
                <a:solidFill>
                  <a:srgbClr val="00133A"/>
                </a:solidFill>
                <a:latin typeface="Book Antiqua" panose="02040602050305030304" pitchFamily="18" charset="0"/>
              </a:rPr>
              <a:t>Mykolaiv</a:t>
            </a:r>
            <a:endParaRPr lang="ru-RU" sz="2400" b="1" i="1" dirty="0">
              <a:solidFill>
                <a:srgbClr val="00133A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1270" y="3771037"/>
            <a:ext cx="60928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2813"/>
            <a:r>
              <a:rPr lang="en-US" sz="28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Access </a:t>
            </a:r>
            <a:r>
              <a:rPr lang="en-US" sz="2800" b="1" i="1" dirty="0">
                <a:solidFill>
                  <a:srgbClr val="00133A"/>
                </a:solidFill>
                <a:latin typeface="Book Antiqua" panose="02040602050305030304" pitchFamily="18" charset="0"/>
              </a:rPr>
              <a:t>to </a:t>
            </a:r>
            <a:r>
              <a:rPr lang="en-US" sz="28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the</a:t>
            </a:r>
          </a:p>
          <a:p>
            <a:pPr algn="ctr" defTabSz="912813"/>
            <a:r>
              <a:rPr lang="en-US" sz="28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Black Sea Basin </a:t>
            </a:r>
            <a:endParaRPr lang="en-US" sz="2800" b="1" i="1" dirty="0">
              <a:solidFill>
                <a:srgbClr val="00133A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AutoShape 4" descr="data:image/jpeg;base64,/9j/4AAQSkZJRgABAQAAAQABAAD/2wCEAAkGBxMSEhUSEhIWFRUVFxgYFxgXGBUXGBcYFhcWFxcXGBgaHSggGBsmHRcYITEhJSkrLi4uFx8zODMtNygtLisBCgoKDg0OGxAQGy0lHSYvLS0tNS0tLS0tLS0tLS0tLS0tLS0tLS0tLS0tLS0tLS0tLS0tLS0tLS0tLS0tLS0tLf/AABEIALcBEwMBIgACEQEDEQH/xAAcAAEBAAIDAQEAAAAAAAAAAAAAAQYHAgUIAwT/xAA6EAACAgEDAgUDAgMGBQUAAAABAgADEQQSIQUxBgcTQWEiMlFxgRSRoSNCUmJywSQzU4LxkqKxstH/xAAZAQEAAwEBAAAAAAAAAAAAAAAAAQMEAgX/xAAlEQEBAQACAgEDBAMAAAAAAAAAAQIDESExEgRBURMicaEy8PH/2gAMAwEAAhEDEQA/AN4xEQEREBE1d1zzfWnUWU16T1Frdk3m3ZuKHa2F9NuMg4Oee86DqXnFq3x6NNVIBydxa0n4z9IA/b+UtnDuq7y5bwiaOHnFrcf8nTZ/O23Gf09Sdn0rznOcarS8Y70tzn/S57f90m8Gz9XLb0TEOleZXTr9g9f0nb+7arJtP4Z8en/7pkel6tRY5rrvqexRkorozAcclQcgcjn5ErubPcdzUvp+yIicpIiICIiB877lRSzsFUdyxAA/UntOr6l4p0WnCG3U1qLMlDu3bgDgkbc8Z4z2msvOPxezWN0+rhE2m5uDvYgOExjgDKnPfP6c6tmjHB3O6p1y9XqPUnTPEGl1LFNPqarWA3EI6sQM4yQPkj+c1p5s+MbqdVVVo9SyGtCbdjAjczDCupBG4BM8+z/POpwxHYkfp+uf/kA/tOIEtzwTN7ca5bZ0zbX+aXULajVvrrJwDZWpWzABzgliAT+QAR7YmNaPrepqBFWotQMpU4duzd8c8Hj7hzyeeZ14EpMtmZPUV22tneT/AIutF66CzdYlu41knJrZVZ25PJU4Pvwf1M3RPKfSeo2aa5L6iBZWcqTyOxBBHuCCR+89F+B/FSdS05uVSjI2yxSc4YANwfcEMDMvPjq/KL+LX2ZDERM64iIgIiICIiAiIgIiICIiB1niay5dJe2n/wCctbNXwG+oDIAB4J4mitX5ldQt0xoa0ZY82qAlhXH2ZXAH6gAz0DrdMLa3qYsFdWUlSVYBgQcMOQee4nmTxR0CzQ6htNYQSuCrDsyHO1vjtgj2IM08HxviqeXuenVRETUzr7SQDKfzAk7Pw11y3Q3rqKcbgCpU/aynBKtjnGQp4x9s6yIs78JbO6f5s6k16g2+gGCE0AJZk2F1AU4bBUKWJzg8DvK3nFcb6n9ALSqsLKwwYuxxhgxUbcEcD8Fs54xrEmSV/pY/Dr56/LddHm3WdE2oagesLRUKVtByCu8WFiuVThh9p5XH6fs8sfG9vULNRXeEDKRZWFwMVsSCn5badv1f5x24miJyrcjOCRkYOCRkZBwfyMgHHwJF4c9dRP6uu3pE+POnZtB1dY9IgNz9xP8A0/8AqY7HbnE/X4e8UaXXBjprg+z7gVZGGex2uAcfPbvPMM7bwx4gt0N4vp2ltpRgwyGQlSV/I5UcicX6edePbqc178vh4gqsTVahbW3WLdYHbkbiHI3AHsD3A/BE/BP2dY6i+pvs1Fn32sWOOw9gB8AAD9p+OaIqIiIQCDKskD76DVimxLTWtgRgxRwGVwO6kEEcieqNBUiovp1rWpAO1QFAyB7Dj/xPKBm0PDfmwKRVRZp2NS7VNjXNZaB/edsp9ZzzgYwOBKebF1PC3j1J7bniYR0TzM02q1iaSqu3+03BbGCqpKozkbc57Lj9Zm8yazc+2ial9ERE5SREQEREBERAREQEREBNV+eOgoK03s7JcAyJhGZLAMNsZhwjckjPf6uPcbUmB+c+trTp5rf77XQVjGeUdXY9+PpBGfkD3lnFf3xxyf41oSJcSATeyEpjdIYCUSASiBIiICAYgQBEStJAuJIlgSJcSQAgyrGPmBIlx8yGByrcqQykqR2IJBB/II7T0f5b9UTUdPoZcAovpuoJO104Ocknnhhk9mE83Td3kjrqDpGoQgXh3exctlgSArgHjG3avH+HnvKeed5W8V/c2TE/LR1Kl2KJdWzjOVV1LDHfIByJ+qYmkicXcKCSQABkk8AAdyT7CcaLldQ6MGVuQykEEfkEcGB9IiICIiAiIgIiYT5n+MP4Gj06m/4m4YTsfTXsbCP5gfP6GTnN1eoi3qd11nmb5gjTh9HpTm8jFjg8UgjsPzZj/wBOQfiaRlZiSSSSSSSTySTyST7nMk34xMTqMmtfK90nJTOMATtyuIAhjAkgTIDESBTJLGIEiXEmIFMkpkgIiXEAIJgwJIhMREgJZIgXE++k11lRJqsasspQlGKkq3dSR3B/2H4nwEkD9HTNa+ntruqO162DKf09j+QRkEe4JmeU+busFNistZuZh6bhcKinO4Fc/URwF/rn313E51ma9x1NWena9S8S6zUKUv1VtiHkqWIU/qowCPjGBNjeSXiP79FbaeAG06kDAALGxVbuTyDtP4OPeakgHBBBwRyCOCCOxB9jI1iaz0Z1Ze3rbMs829Y8barUV6VHID6Vg6WjPqM68KzE8E4x7cnk98TJPD3m7qEfGsUXVkAZQKjrju2Oz5/HH+0zX6fXS+c0buiYt0Px7o9XfZTU5xXWH3uPTVhkh8B8H6fpzkDv8TJ0cEAggg9iOQZTc2e1ksvpyiIkJQzyz4h6jdqNTbbqCfULEMOcJtJHpqD2Ve2P9yZ6i1OoStd9jqi5A3MQBliFUZP5JA/eebPHmisq19/qqqm2x7U2kMrJY7bWB/Yg9uQZp+n91TzOgiJcTUzgEGGMGSJKJJVkCREQKskoEkBLmSIFaSUxmSIIMuZJAREYgVpJZCICIjEBK0onEyQiIkBES4gDJK0kCETNvBvmNdoKDpxSltY3GvJKlGY7jkjO5cknGAee8wqc9PS1jqiAszEBQO5JIA/qZGsyzqpls9PSfhDX6jU6Oi97aS1ibjsrbAJJ+n/mdx2PyDLMZ6F5XqlFa3X2CzBLitiEBJJwv6Zxn37xMVmO/f8ATTLrr1/bqvPTrTD0dErYVh6toBP1DO2sEdiMqx/VR8TUu7gAk4HYewBOSAPYZJP7mdn4p/if4q06wMLicsGxkBhuUDBwBgjgdp1U2cefjmRn1e72oEkSztykqn8yRIFIhYHEoaSOMT6VJuYKqlmYgKoySSTgAAck/E7PSeGtZY6omktyzFBlGUBl+4MzYC4984kXqDqW7yTNr/K3qK1C3YjHbuasPmwf5cY2s3wD/OYQDImpfSbLPaxESULJKscQGIxITEC5+IzJEATKJJRApAkaQmICXMkQLIIBnIGSJJBiQKJIEGAmwvKPUa5Gv/hKa7UAU2LYxr+rJ2hHCn6iM8Hjj299ezM/LLxPbptVVpwwFF1wFg2BiWcBFO77hzt98Dnicck7zXWL5b90LWGtDaFWwqN4QkqGxyFJAJGffEs+0Tz2xh/jvwLTr0e1V26oV7a33MFO0llVx2IOSM4yAfiaX6h4O1dOrr0TIrXWBSuxsoQ+7BLYGMbHzkf3CeRPTE4CpQxbaNxABbAyQucAnuQNzfzP5l2Oa5nSvXHK8sdT6Rfp7WotqZbE5Ixn6f8AECOCvI57cz8OZ63x7zrOo+HNJeHFumqf1MFyVAYkDAO8fUCAMZzLJ9R+Y4vD+K8uiBPR/UfAehs07addPXVwQtiovqIe4YOeTz+TzNb9H8qNQdZs1AH8LW2TYGANyjkKqgllJ4BzjHOCTiWZ5s2OLx6jW8/b0HpzarUVaesbmscA4xwvd2+AFyf2nobT+A+mp20VR/1gv/8Acmd/p9KlYwiKg/CqFH9JxfqJ9o6nDfux7oHgLQ6Qlq6dznb9VpNh+lg6kA8KdwByAOVH4EyaImW232vkk9ExPxb4D02uY2su27ZsDbmC++GZV+4qWLY4zwCcTLIjOrL3CyX28/de8tNTpdIdU1iNtVWsrAO5NxAIBGVYLnJORwDMJ/eetXQEEEAgjBB5BB7giaW87tDTVZpFqrRMVOuFBXCIy7RgfSACzdueTNXFzXV6qjfH1O41pLgd+ZxlE0KTiJIgUiSMynEAFgxukkhERIFxGPmDJApEgEoMSQaSIkBL3kmS+APC56hqVRhYKF3GyxBwCBkIHIKhiSOD7ZkW9Tupk7Y1Mg8BdMs1Ouprrssq5YvZUWDogU7iGH25+zP5cTZl3k1pSTt1N6jH0g+mcH5+gZH8p2fg7y5r6fqTqFvez+zZArKoxuZSWyPhcYx7mVa5s9XpZOLXflm6LgAc8ccnJ/cnvEsTE0kREBERAREQEREBERAREQE1T5y+FLrT/HVsXVFRGqwSVG5sumO/LLkY/JzNrROsaub3HOs/KdPJur0z1O1dilHQ4ZT3BHsZ8p2/jCpl12pV23P6rFjhlG5juIAYk7QSQCTyADOonoz0yKDxJKoJIA7nticrF4ByM85A5xjGDn55/l8whwifZV3IfyuD/wBpJz/Uj+c+MCrGfiBJJFyPx/WUj4nGcl5BH6Y/b2/r/SQOJMREBERAsk5BSewzwTwPYDJP6Ad5sHw95T36miu971o9T6thrLMEP2sfqHJHO32yOfYRrUz7TmW+nS+WHTlv6lQrqrIm6xg2MfSpC8H7vrKcf/k9GVoFGFAA/AGBNeeDfLP+B1Y1D3JeqowXNW1lclcMv1NyFDjP+b5mxZj5tzV8NPHmyeSIiUrCIiAiIgIiICIiAiIgIiICIiAifPUZ2Nt+7accZ5xxx7zznovHOvpF39tZ61xAd7DkoEWxdqoRhCGszxjBrXjuJZjju/TjW5lujzD6Np79FqLLqlZ6qLGrfA3oVUsNrd+6jjse084TYyebdzEi/TVW1GkI1XZXsyMuSwbClcjZg+3MxzW9Hqu07azSsq7S7XaXfl6E3AKylsGxOclvbcB7GaeKXE60o3Zq9x0mh0Vtziumt7HP91FLH9eOw+e0yenwHrWtHq6Wxa9m92BrH215bDE7d5YcA+55wMkbL8m+ivp9EbXJ/wCJYWKhGNqgbVPzuAB/Tb8zObyQrELuIBwvbPxk/mcb57L1HWeLud15/wBN4B6gFv3aMg+luQ7kYg76yUXDfcU3jkZ4I95ip0NoO01Opxu+pSv05xuJbgLnjPabl8TaCmlXTp+kvS4ozBtNaNMS7swAevcrW7c5AKHjgHvjU/VfEur1FS0ai97ERtwDgZDDI+psbmIyfuJxLcauv9/641mR1RMkSohJwAST2ABJP6CWOEifoXQWl0r9Nw9hUIGUqXLEBdu7Gc5HPyJ8LFKkhhgjgg8EH8EHtAhlVSSAASSQAAMkk8AADuc+0yfwd4R1Grtqc1FdNnc9rjFexD9QBON2cFeO2c8ATa3gTy+o0eL7FFl5YshIOKlOdoVW/vY7seecSvfLnLvOLprCvyz6kazb6AHBbYXX1DxnAUe5/BIMy3R+Ta+gWu1Dm7aSFqCBFbHC5blxn3yufibbiZrz6q6cWXT+HvDWn0dQqqqUfTh2wC1hxyWJ5Ofx2ncREqtt9rJOiIiQkiIgIiICIiAiIgIiICIiAiIgIifj6l1SjThWvurqDHapsdUBPfALHvgQOo8b+K06dStj1vZ6jbFCFRg7S2SW7Dj8GebbLCxLMSzMSWJ7kk5JPyTzO/8AHnWrNVrbi9osSux0q2/YEBwNnJ77QSc8nntiY6TN/Fj4xl5NfKqoycDkngAdyT7TPvKrwpdqNQNQ26uioEMSB/a+omDUAwwVKt9R/BGOTkd/5b+Eqr69LrMg+mjKwZTkWLe7rZWcge+MsGHE2vTUFAVRgD/yT8nPOZXy83XiOscffmuSjHA4AliJkaHF0BGCAQfY8iYz1/wDodZaLra2D/SCUdk3BeApAOO3GQAfmZRPnqL1RWd2CqoJZmIAAHckngCTLZ6RZL7YpT5caBGUrp6yFGCHDvkEEHOX2lufuIJHtPzdY8IdNov/AIyxq6TtbC2MgqLnGH2sO6kjt+RxMd8a+a+D6XTircfVcyk4P4rVgAf9RyPj3mq+odQtvbfda9rAYBdixAHsM9h+k04xu+bVGtZniR3XTvEL6YpQz16iqm8Mrsr2DAr9EhAxVim0LhcgfTjlTzmfQ+tr1DVUWkpQa3f1K60DO6Elxc1r8VotjEkE8ZwMlwJqmfSrUOoIV2UMVJ2kjJU5XOPweR+Dgy+5lVy9PR3hvRVvStVjG06W11ycorHO5XatcK3DDjGAwOOV4yWao8tvHtl9/o6hV3emf7ReMohJG4f5Qx5HcFie3O15i5M2Xy04ss8ET5vcqjcWAH5JAH85zBzyJW7WIiAiIgIiICIiAiIgIiICIiAiIgIiICdT4o6DXrtO+ntJAbBDDG5WUggjP6fuCZ20SZevMLO2ndP5Mv6rCzVKadp2sikWB+Nu5CCpXvnDA9u02D0XwVodNX6aadGyMM9irY7/AJ3Mw7fAwPiZDE71y617riYzGPeHPDNejv1L0otdV3pFUXsGQPvIH90HcMD2wZkMROLbfNdSdEREhJOv690erWUPp7gdj4ztOCNrBgQfggTsIiXoa/6v5TaJ6NlAaq4D6bC7vuI/xqTjB99oHx+JqjrvgrW6Ov1b6cVhtpZWVwOcAnHKqT2JA/bInpeYv5maxKum6n1FLB09NQPZ7PpRj+AGIOfj37S/j5dd9e1W+PPXbzhETsOjdD1GrbZp6XsOQCQPpXPbc5+lf3M2emdz8Pdfv0Vpt07hWKlWBAZWUkHBB+QORzMzu8y+otpiadPsQAhrhXY6oeRhH+1ABjG7cR+TPl0jyn1jXVrqAtdRLF2R1dlC4wMfls4BGcYJPYA7m6J0arS0LpqgfTUEAMSxO4ktnP5JPHbmZ+Tkx/K3GNfw8x6zql1tVVNtrPXSCK1Y5CA4HHueAAM9hwMTeflV4cpo0lOpR2Z7qsth29P6yCR6edu5dqpnGfo/Wd1o/BXT6gAmjq4YOCV3EMMAYZskDjt2ne1oFACgADsAMAfoJXyc3ynUd44+r3XKIiULSIiAiIgIiICIiAiIgIiICIiAiIgIiICIiAiIgIiICIiAmGeZvhzVa2jbp7gFUFmoIUC1l+pMOftORjBO3kE4xETrOrm9xFnc6ab6P4N1eouFC1hTwWZmTCITguQGyex4HPE394S8O16DTLp6yWwSzOQAXZjyTj4wB8KIiW827b0r4syeXcxEShaREQEREBERAREQER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6" descr="data:image/jpeg;base64,/9j/4AAQSkZJRgABAQAAAQABAAD/2wCEAAkGBxMSEhUSEhIWFRUVFxgYFxgXGBUXGBcYFhcWFxcXGBgaHSggGBsmHRcYITEhJSkrLi4uFx8zODMtNygtLisBCgoKDg0OGxAQGy0lHSYvLS0tNS0tLS0tLS0tLS0tLS0tLS0tLS0tLS0tLS0tLS0tLS0tLS0tLS0tLS0tLS0tLf/AABEIALcBEwMBIgACEQEDEQH/xAAcAAEBAAIDAQEAAAAAAAAAAAAAAQYHAgUIAwT/xAA6EAACAgEDAgUDAgMGBQUAAAABAgADEQQSIQUxBgcTQWEiMlFxgRSRoSNCUmJywSQzU4LxkqKxstH/xAAZAQEAAwEBAAAAAAAAAAAAAAAAAQMEAgX/xAAlEQEBAQACAgEDBAMAAAAAAAAAAQIDESExEgRBURMicaEy8PH/2gAMAwEAAhEDEQA/AN4xEQEREBE1d1zzfWnUWU16T1Frdk3m3ZuKHa2F9NuMg4Oee86DqXnFq3x6NNVIBydxa0n4z9IA/b+UtnDuq7y5bwiaOHnFrcf8nTZ/O23Gf09Sdn0rznOcarS8Y70tzn/S57f90m8Gz9XLb0TEOleZXTr9g9f0nb+7arJtP4Z8en/7pkel6tRY5rrvqexRkorozAcclQcgcjn5ErubPcdzUvp+yIicpIiICIiB877lRSzsFUdyxAA/UntOr6l4p0WnCG3U1qLMlDu3bgDgkbc8Z4z2msvOPxezWN0+rhE2m5uDvYgOExjgDKnPfP6c6tmjHB3O6p1y9XqPUnTPEGl1LFNPqarWA3EI6sQM4yQPkj+c1p5s+MbqdVVVo9SyGtCbdjAjczDCupBG4BM8+z/POpwxHYkfp+uf/kA/tOIEtzwTN7ca5bZ0zbX+aXULajVvrrJwDZWpWzABzgliAT+QAR7YmNaPrepqBFWotQMpU4duzd8c8Hj7hzyeeZ14EpMtmZPUV22tneT/AIutF66CzdYlu41knJrZVZ25PJU4Pvwf1M3RPKfSeo2aa5L6iBZWcqTyOxBBHuCCR+89F+B/FSdS05uVSjI2yxSc4YANwfcEMDMvPjq/KL+LX2ZDERM64iIgIiICIiAiIgIiICIiB1niay5dJe2n/wCctbNXwG+oDIAB4J4mitX5ldQt0xoa0ZY82qAlhXH2ZXAH6gAz0DrdMLa3qYsFdWUlSVYBgQcMOQee4nmTxR0CzQ6htNYQSuCrDsyHO1vjtgj2IM08HxviqeXuenVRETUzr7SQDKfzAk7Pw11y3Q3rqKcbgCpU/aynBKtjnGQp4x9s6yIs78JbO6f5s6k16g2+gGCE0AJZk2F1AU4bBUKWJzg8DvK3nFcb6n9ALSqsLKwwYuxxhgxUbcEcD8Fs54xrEmSV/pY/Dr56/LddHm3WdE2oagesLRUKVtByCu8WFiuVThh9p5XH6fs8sfG9vULNRXeEDKRZWFwMVsSCn5badv1f5x24miJyrcjOCRkYOCRkZBwfyMgHHwJF4c9dRP6uu3pE+POnZtB1dY9IgNz9xP8A0/8AqY7HbnE/X4e8UaXXBjprg+z7gVZGGex2uAcfPbvPMM7bwx4gt0N4vp2ltpRgwyGQlSV/I5UcicX6edePbqc178vh4gqsTVahbW3WLdYHbkbiHI3AHsD3A/BE/BP2dY6i+pvs1Fn32sWOOw9gB8AAD9p+OaIqIiIQCDKskD76DVimxLTWtgRgxRwGVwO6kEEcieqNBUiovp1rWpAO1QFAyB7Dj/xPKBm0PDfmwKRVRZp2NS7VNjXNZaB/edsp9ZzzgYwOBKebF1PC3j1J7bniYR0TzM02q1iaSqu3+03BbGCqpKozkbc57Lj9Zm8yazc+2ial9ERE5SREQEREBERAREQEREBNV+eOgoK03s7JcAyJhGZLAMNsZhwjckjPf6uPcbUmB+c+trTp5rf77XQVjGeUdXY9+PpBGfkD3lnFf3xxyf41oSJcSATeyEpjdIYCUSASiBIiICAYgQBEStJAuJIlgSJcSQAgyrGPmBIlx8yGByrcqQykqR2IJBB/II7T0f5b9UTUdPoZcAovpuoJO104Ocknnhhk9mE83Td3kjrqDpGoQgXh3exctlgSArgHjG3avH+HnvKeed5W8V/c2TE/LR1Kl2KJdWzjOVV1LDHfIByJ+qYmkicXcKCSQABkk8AAdyT7CcaLldQ6MGVuQykEEfkEcGB9IiICIiAiIgIiYT5n+MP4Gj06m/4m4YTsfTXsbCP5gfP6GTnN1eoi3qd11nmb5gjTh9HpTm8jFjg8UgjsPzZj/wBOQfiaRlZiSSSSSSSTySTyST7nMk34xMTqMmtfK90nJTOMATtyuIAhjAkgTIDESBTJLGIEiXEmIFMkpkgIiXEAIJgwJIhMREgJZIgXE++k11lRJqsasspQlGKkq3dSR3B/2H4nwEkD9HTNa+ntruqO162DKf09j+QRkEe4JmeU+busFNistZuZh6bhcKinO4Fc/URwF/rn313E51ma9x1NWena9S8S6zUKUv1VtiHkqWIU/qowCPjGBNjeSXiP79FbaeAG06kDAALGxVbuTyDtP4OPeakgHBBBwRyCOCCOxB9jI1iaz0Z1Ze3rbMs829Y8barUV6VHID6Vg6WjPqM68KzE8E4x7cnk98TJPD3m7qEfGsUXVkAZQKjrju2Oz5/HH+0zX6fXS+c0buiYt0Px7o9XfZTU5xXWH3uPTVhkh8B8H6fpzkDv8TJ0cEAggg9iOQZTc2e1ksvpyiIkJQzyz4h6jdqNTbbqCfULEMOcJtJHpqD2Ve2P9yZ6i1OoStd9jqi5A3MQBliFUZP5JA/eebPHmisq19/qqqm2x7U2kMrJY7bWB/Yg9uQZp+n91TzOgiJcTUzgEGGMGSJKJJVkCREQKskoEkBLmSIFaSUxmSIIMuZJAREYgVpJZCICIjEBK0onEyQiIkBES4gDJK0kCETNvBvmNdoKDpxSltY3GvJKlGY7jkjO5cknGAee8wqc9PS1jqiAszEBQO5JIA/qZGsyzqpls9PSfhDX6jU6Oi97aS1ibjsrbAJJ+n/mdx2PyDLMZ6F5XqlFa3X2CzBLitiEBJJwv6Zxn37xMVmO/f8ATTLrr1/bqvPTrTD0dErYVh6toBP1DO2sEdiMqx/VR8TUu7gAk4HYewBOSAPYZJP7mdn4p/if4q06wMLicsGxkBhuUDBwBgjgdp1U2cefjmRn1e72oEkSztykqn8yRIFIhYHEoaSOMT6VJuYKqlmYgKoySSTgAAck/E7PSeGtZY6omktyzFBlGUBl+4MzYC4984kXqDqW7yTNr/K3qK1C3YjHbuasPmwf5cY2s3wD/OYQDImpfSbLPaxESULJKscQGIxITEC5+IzJEATKJJRApAkaQmICXMkQLIIBnIGSJJBiQKJIEGAmwvKPUa5Gv/hKa7UAU2LYxr+rJ2hHCn6iM8Hjj299ezM/LLxPbptVVpwwFF1wFg2BiWcBFO77hzt98Dnicck7zXWL5b90LWGtDaFWwqN4QkqGxyFJAJGffEs+0Tz2xh/jvwLTr0e1V26oV7a33MFO0llVx2IOSM4yAfiaX6h4O1dOrr0TIrXWBSuxsoQ+7BLYGMbHzkf3CeRPTE4CpQxbaNxABbAyQucAnuQNzfzP5l2Oa5nSvXHK8sdT6Rfp7WotqZbE5Ixn6f8AECOCvI57cz8OZ63x7zrOo+HNJeHFumqf1MFyVAYkDAO8fUCAMZzLJ9R+Y4vD+K8uiBPR/UfAehs07addPXVwQtiovqIe4YOeTz+TzNb9H8qNQdZs1AH8LW2TYGANyjkKqgllJ4BzjHOCTiWZ5s2OLx6jW8/b0HpzarUVaesbmscA4xwvd2+AFyf2nobT+A+mp20VR/1gv/8Acmd/p9KlYwiKg/CqFH9JxfqJ9o6nDfux7oHgLQ6Qlq6dznb9VpNh+lg6kA8KdwByAOVH4EyaImW232vkk9ExPxb4D02uY2su27ZsDbmC++GZV+4qWLY4zwCcTLIjOrL3CyX28/de8tNTpdIdU1iNtVWsrAO5NxAIBGVYLnJORwDMJ/eetXQEEEAgjBB5BB7giaW87tDTVZpFqrRMVOuFBXCIy7RgfSACzdueTNXFzXV6qjfH1O41pLgd+ZxlE0KTiJIgUiSMynEAFgxukkhERIFxGPmDJApEgEoMSQaSIkBL3kmS+APC56hqVRhYKF3GyxBwCBkIHIKhiSOD7ZkW9Tupk7Y1Mg8BdMs1Ouprrssq5YvZUWDogU7iGH25+zP5cTZl3k1pSTt1N6jH0g+mcH5+gZH8p2fg7y5r6fqTqFvez+zZArKoxuZSWyPhcYx7mVa5s9XpZOLXflm6LgAc8ccnJ/cnvEsTE0kREBERAREQEREBERAREQE1T5y+FLrT/HVsXVFRGqwSVG5sumO/LLkY/JzNrROsaub3HOs/KdPJur0z1O1dilHQ4ZT3BHsZ8p2/jCpl12pV23P6rFjhlG5juIAYk7QSQCTyADOonoz0yKDxJKoJIA7nticrF4ByM85A5xjGDn55/l8whwifZV3IfyuD/wBpJz/Uj+c+MCrGfiBJJFyPx/WUj4nGcl5BH6Y/b2/r/SQOJMREBERAsk5BSewzwTwPYDJP6Ad5sHw95T36miu971o9T6thrLMEP2sfqHJHO32yOfYRrUz7TmW+nS+WHTlv6lQrqrIm6xg2MfSpC8H7vrKcf/k9GVoFGFAA/AGBNeeDfLP+B1Y1D3JeqowXNW1lclcMv1NyFDjP+b5mxZj5tzV8NPHmyeSIiUrCIiAiIgIiICIiAiIgIiICIiAifPUZ2Nt+7accZ5xxx7zznovHOvpF39tZ61xAd7DkoEWxdqoRhCGszxjBrXjuJZjju/TjW5lujzD6Np79FqLLqlZ6qLGrfA3oVUsNrd+6jjse084TYyebdzEi/TVW1GkI1XZXsyMuSwbClcjZg+3MxzW9Hqu07azSsq7S7XaXfl6E3AKylsGxOclvbcB7GaeKXE60o3Zq9x0mh0Vtziumt7HP91FLH9eOw+e0yenwHrWtHq6Wxa9m92BrH215bDE7d5YcA+55wMkbL8m+ivp9EbXJ/wCJYWKhGNqgbVPzuAB/Tb8zObyQrELuIBwvbPxk/mcb57L1HWeLud15/wBN4B6gFv3aMg+luQ7kYg76yUXDfcU3jkZ4I95ip0NoO01Opxu+pSv05xuJbgLnjPabl8TaCmlXTp+kvS4ozBtNaNMS7swAevcrW7c5AKHjgHvjU/VfEur1FS0ai97ERtwDgZDDI+psbmIyfuJxLcauv9/641mR1RMkSohJwAST2ABJP6CWOEifoXQWl0r9Nw9hUIGUqXLEBdu7Gc5HPyJ8LFKkhhgjgg8EH8EHtAhlVSSAASSQAAMkk8AADuc+0yfwd4R1Grtqc1FdNnc9rjFexD9QBON2cFeO2c8ATa3gTy+o0eL7FFl5YshIOKlOdoVW/vY7seecSvfLnLvOLprCvyz6kazb6AHBbYXX1DxnAUe5/BIMy3R+Ta+gWu1Dm7aSFqCBFbHC5blxn3yufibbiZrz6q6cWXT+HvDWn0dQqqqUfTh2wC1hxyWJ5Ofx2ncREqtt9rJOiIiQkiIgIiICIiAiIgIiICIiAiIgIifj6l1SjThWvurqDHapsdUBPfALHvgQOo8b+K06dStj1vZ6jbFCFRg7S2SW7Dj8GebbLCxLMSzMSWJ7kk5JPyTzO/8AHnWrNVrbi9osSux0q2/YEBwNnJ77QSc8nntiY6TN/Fj4xl5NfKqoycDkngAdyT7TPvKrwpdqNQNQ26uioEMSB/a+omDUAwwVKt9R/BGOTkd/5b+Eqr69LrMg+mjKwZTkWLe7rZWcge+MsGHE2vTUFAVRgD/yT8nPOZXy83XiOscffmuSjHA4AliJkaHF0BGCAQfY8iYz1/wDodZaLra2D/SCUdk3BeApAOO3GQAfmZRPnqL1RWd2CqoJZmIAAHckngCTLZ6RZL7YpT5caBGUrp6yFGCHDvkEEHOX2lufuIJHtPzdY8IdNov/AIyxq6TtbC2MgqLnGH2sO6kjt+RxMd8a+a+D6XTircfVcyk4P4rVgAf9RyPj3mq+odQtvbfda9rAYBdixAHsM9h+k04xu+bVGtZniR3XTvEL6YpQz16iqm8Mrsr2DAr9EhAxVim0LhcgfTjlTzmfQ+tr1DVUWkpQa3f1K60DO6Elxc1r8VotjEkE8ZwMlwJqmfSrUOoIV2UMVJ2kjJU5XOPweR+Dgy+5lVy9PR3hvRVvStVjG06W11ycorHO5XatcK3DDjGAwOOV4yWao8tvHtl9/o6hV3emf7ReMohJG4f5Qx5HcFie3O15i5M2Xy04ss8ET5vcqjcWAH5JAH85zBzyJW7WIiAiIgIiICIiAiIgIiICIiAiIgIiICdT4o6DXrtO+ntJAbBDDG5WUggjP6fuCZ20SZevMLO2ndP5Mv6rCzVKadp2sikWB+Nu5CCpXvnDA9u02D0XwVodNX6aadGyMM9irY7/AJ3Mw7fAwPiZDE71y617riYzGPeHPDNejv1L0otdV3pFUXsGQPvIH90HcMD2wZkMROLbfNdSdEREhJOv690erWUPp7gdj4ztOCNrBgQfggTsIiXoa/6v5TaJ6NlAaq4D6bC7vuI/xqTjB99oHx+JqjrvgrW6Ov1b6cVhtpZWVwOcAnHKqT2JA/bInpeYv5maxKum6n1FLB09NQPZ7PpRj+AGIOfj37S/j5dd9e1W+PPXbzhETsOjdD1GrbZp6XsOQCQPpXPbc5+lf3M2emdz8Pdfv0Vpt07hWKlWBAZWUkHBB+QORzMzu8y+otpiadPsQAhrhXY6oeRhH+1ABjG7cR+TPl0jyn1jXVrqAtdRLF2R1dlC4wMfls4BGcYJPYA7m6J0arS0LpqgfTUEAMSxO4ktnP5JPHbmZ+Tkx/K3GNfw8x6zql1tVVNtrPXSCK1Y5CA4HHueAAM9hwMTeflV4cpo0lOpR2Z7qsth29P6yCR6edu5dqpnGfo/Wd1o/BXT6gAmjq4YOCV3EMMAYZskDjt2ne1oFACgADsAMAfoJXyc3ynUd44+r3XKIiULSIiAiIgIiICIiAiIgIiICIiAiIgIiICIiAiIgIiICIiAmGeZvhzVa2jbp7gFUFmoIUC1l+pMOftORjBO3kE4xETrOrm9xFnc6ab6P4N1eouFC1hTwWZmTCITguQGyex4HPE394S8O16DTLp6yWwSzOQAXZjyTj4wB8KIiW827b0r4syeXcxEShaREQEREBERAREQERE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8" descr="data:image/jpeg;base64,/9j/4AAQSkZJRgABAQAAAQABAAD/2wCEAAkGBxMSEhUSEhIWFRUVFxgYFxgXGBUXGBcYFhcWFxcXGBgaHSggGBsmHRcYITEhJSkrLi4uFx8zODMtNygtLisBCgoKDg0OGxAQGy0lHSYvLS0tNS0tLS0tLS0tLS0tLS0tLS0tLS0tLS0tLS0tLS0tLS0tLS0tLS0tLS0tLS0tLf/AABEIALcBEwMBIgACEQEDEQH/xAAcAAEBAAIDAQEAAAAAAAAAAAAAAQYHAgUIAwT/xAA6EAACAgEDAgUDAgMGBQUAAAABAgADEQQSIQUxBgcTQWEiMlFxgRSRoSNCUmJywSQzU4LxkqKxstH/xAAZAQEAAwEBAAAAAAAAAAAAAAAAAQMEAgX/xAAlEQEBAQACAgEDBAMAAAAAAAAAAQIDESExEgRBURMicaEy8PH/2gAMAwEAAhEDEQA/AN4xEQEREBE1d1zzfWnUWU16T1Frdk3m3ZuKHa2F9NuMg4Oee86DqXnFq3x6NNVIBydxa0n4z9IA/b+UtnDuq7y5bwiaOHnFrcf8nTZ/O23Gf09Sdn0rznOcarS8Y70tzn/S57f90m8Gz9XLb0TEOleZXTr9g9f0nb+7arJtP4Z8en/7pkel6tRY5rrvqexRkorozAcclQcgcjn5ErubPcdzUvp+yIicpIiICIiB877lRSzsFUdyxAA/UntOr6l4p0WnCG3U1qLMlDu3bgDgkbc8Z4z2msvOPxezWN0+rhE2m5uDvYgOExjgDKnPfP6c6tmjHB3O6p1y9XqPUnTPEGl1LFNPqarWA3EI6sQM4yQPkj+c1p5s+MbqdVVVo9SyGtCbdjAjczDCupBG4BM8+z/POpwxHYkfp+uf/kA/tOIEtzwTN7ca5bZ0zbX+aXULajVvrrJwDZWpWzABzgliAT+QAR7YmNaPrepqBFWotQMpU4duzd8c8Hj7hzyeeZ14EpMtmZPUV22tneT/AIutF66CzdYlu41knJrZVZ25PJU4Pvwf1M3RPKfSeo2aa5L6iBZWcqTyOxBBHuCCR+89F+B/FSdS05uVSjI2yxSc4YANwfcEMDMvPjq/KL+LX2ZDERM64iIgIiICIiAiIgIiICIiB1niay5dJe2n/wCctbNXwG+oDIAB4J4mitX5ldQt0xoa0ZY82qAlhXH2ZXAH6gAz0DrdMLa3qYsFdWUlSVYBgQcMOQee4nmTxR0CzQ6htNYQSuCrDsyHO1vjtgj2IM08HxviqeXuenVRETUzr7SQDKfzAk7Pw11y3Q3rqKcbgCpU/aynBKtjnGQp4x9s6yIs78JbO6f5s6k16g2+gGCE0AJZk2F1AU4bBUKWJzg8DvK3nFcb6n9ALSqsLKwwYuxxhgxUbcEcD8Fs54xrEmSV/pY/Dr56/LddHm3WdE2oagesLRUKVtByCu8WFiuVThh9p5XH6fs8sfG9vULNRXeEDKRZWFwMVsSCn5badv1f5x24miJyrcjOCRkYOCRkZBwfyMgHHwJF4c9dRP6uu3pE+POnZtB1dY9IgNz9xP8A0/8AqY7HbnE/X4e8UaXXBjprg+z7gVZGGex2uAcfPbvPMM7bwx4gt0N4vp2ltpRgwyGQlSV/I5UcicX6edePbqc178vh4gqsTVahbW3WLdYHbkbiHI3AHsD3A/BE/BP2dY6i+pvs1Fn32sWOOw9gB8AAD9p+OaIqIiIQCDKskD76DVimxLTWtgRgxRwGVwO6kEEcieqNBUiovp1rWpAO1QFAyB7Dj/xPKBm0PDfmwKRVRZp2NS7VNjXNZaB/edsp9ZzzgYwOBKebF1PC3j1J7bniYR0TzM02q1iaSqu3+03BbGCqpKozkbc57Lj9Zm8yazc+2ial9ERE5SREQEREBERAREQEREBNV+eOgoK03s7JcAyJhGZLAMNsZhwjckjPf6uPcbUmB+c+trTp5rf77XQVjGeUdXY9+PpBGfkD3lnFf3xxyf41oSJcSATeyEpjdIYCUSASiBIiICAYgQBEStJAuJIlgSJcSQAgyrGPmBIlx8yGByrcqQykqR2IJBB/II7T0f5b9UTUdPoZcAovpuoJO104Ocknnhhk9mE83Td3kjrqDpGoQgXh3exctlgSArgHjG3avH+HnvKeed5W8V/c2TE/LR1Kl2KJdWzjOVV1LDHfIByJ+qYmkicXcKCSQABkk8AAdyT7CcaLldQ6MGVuQykEEfkEcGB9IiICIiAiIgIiYT5n+MP4Gj06m/4m4YTsfTXsbCP5gfP6GTnN1eoi3qd11nmb5gjTh9HpTm8jFjg8UgjsPzZj/wBOQfiaRlZiSSSSSSSTySTyST7nMk34xMTqMmtfK90nJTOMATtyuIAhjAkgTIDESBTJLGIEiXEmIFMkpkgIiXEAIJgwJIhMREgJZIgXE++k11lRJqsasspQlGKkq3dSR3B/2H4nwEkD9HTNa+ntruqO162DKf09j+QRkEe4JmeU+busFNistZuZh6bhcKinO4Fc/URwF/rn313E51ma9x1NWena9S8S6zUKUv1VtiHkqWIU/qowCPjGBNjeSXiP79FbaeAG06kDAALGxVbuTyDtP4OPeakgHBBBwRyCOCCOxB9jI1iaz0Z1Ze3rbMs829Y8barUV6VHID6Vg6WjPqM68KzE8E4x7cnk98TJPD3m7qEfGsUXVkAZQKjrju2Oz5/HH+0zX6fXS+c0buiYt0Px7o9XfZTU5xXWH3uPTVhkh8B8H6fpzkDv8TJ0cEAggg9iOQZTc2e1ksvpyiIkJQzyz4h6jdqNTbbqCfULEMOcJtJHpqD2Ve2P9yZ6i1OoStd9jqi5A3MQBliFUZP5JA/eebPHmisq19/qqqm2x7U2kMrJY7bWB/Yg9uQZp+n91TzOgiJcTUzgEGGMGSJKJJVkCREQKskoEkBLmSIFaSUxmSIIMuZJAREYgVpJZCICIjEBK0onEyQiIkBES4gDJK0kCETNvBvmNdoKDpxSltY3GvJKlGY7jkjO5cknGAee8wqc9PS1jqiAszEBQO5JIA/qZGsyzqpls9PSfhDX6jU6Oi97aS1ibjsrbAJJ+n/mdx2PyDLMZ6F5XqlFa3X2CzBLitiEBJJwv6Zxn37xMVmO/f8ATTLrr1/bqvPTrTD0dErYVh6toBP1DO2sEdiMqx/VR8TUu7gAk4HYewBOSAPYZJP7mdn4p/if4q06wMLicsGxkBhuUDBwBgjgdp1U2cefjmRn1e72oEkSztykqn8yRIFIhYHEoaSOMT6VJuYKqlmYgKoySSTgAAck/E7PSeGtZY6omktyzFBlGUBl+4MzYC4984kXqDqW7yTNr/K3qK1C3YjHbuasPmwf5cY2s3wD/OYQDImpfSbLPaxESULJKscQGIxITEC5+IzJEATKJJRApAkaQmICXMkQLIIBnIGSJJBiQKJIEGAmwvKPUa5Gv/hKa7UAU2LYxr+rJ2hHCn6iM8Hjj299ezM/LLxPbptVVpwwFF1wFg2BiWcBFO77hzt98Dnicck7zXWL5b90LWGtDaFWwqN4QkqGxyFJAJGffEs+0Tz2xh/jvwLTr0e1V26oV7a33MFO0llVx2IOSM4yAfiaX6h4O1dOrr0TIrXWBSuxsoQ+7BLYGMbHzkf3CeRPTE4CpQxbaNxABbAyQucAnuQNzfzP5l2Oa5nSvXHK8sdT6Rfp7WotqZbE5Ixn6f8AECOCvI57cz8OZ63x7zrOo+HNJeHFumqf1MFyVAYkDAO8fUCAMZzLJ9R+Y4vD+K8uiBPR/UfAehs07addPXVwQtiovqIe4YOeTz+TzNb9H8qNQdZs1AH8LW2TYGANyjkKqgllJ4BzjHOCTiWZ5s2OLx6jW8/b0HpzarUVaesbmscA4xwvd2+AFyf2nobT+A+mp20VR/1gv/8Acmd/p9KlYwiKg/CqFH9JxfqJ9o6nDfux7oHgLQ6Qlq6dznb9VpNh+lg6kA8KdwByAOVH4EyaImW232vkk9ExPxb4D02uY2su27ZsDbmC++GZV+4qWLY4zwCcTLIjOrL3CyX28/de8tNTpdIdU1iNtVWsrAO5NxAIBGVYLnJORwDMJ/eetXQEEEAgjBB5BB7giaW87tDTVZpFqrRMVOuFBXCIy7RgfSACzdueTNXFzXV6qjfH1O41pLgd+ZxlE0KTiJIgUiSMynEAFgxukkhERIFxGPmDJApEgEoMSQaSIkBL3kmS+APC56hqVRhYKF3GyxBwCBkIHIKhiSOD7ZkW9Tupk7Y1Mg8BdMs1Ouprrssq5YvZUWDogU7iGH25+zP5cTZl3k1pSTt1N6jH0g+mcH5+gZH8p2fg7y5r6fqTqFvez+zZArKoxuZSWyPhcYx7mVa5s9XpZOLXflm6LgAc8ccnJ/cnvEsTE0kREBERAREQEREBERAREQE1T5y+FLrT/HVsXVFRGqwSVG5sumO/LLkY/JzNrROsaub3HOs/KdPJur0z1O1dilHQ4ZT3BHsZ8p2/jCpl12pV23P6rFjhlG5juIAYk7QSQCTyADOonoz0yKDxJKoJIA7nticrF4ByM85A5xjGDn55/l8whwifZV3IfyuD/wBpJz/Uj+c+MCrGfiBJJFyPx/WUj4nGcl5BH6Y/b2/r/SQOJMREBERAsk5BSewzwTwPYDJP6Ad5sHw95T36miu971o9T6thrLMEP2sfqHJHO32yOfYRrUz7TmW+nS+WHTlv6lQrqrIm6xg2MfSpC8H7vrKcf/k9GVoFGFAA/AGBNeeDfLP+B1Y1D3JeqowXNW1lclcMv1NyFDjP+b5mxZj5tzV8NPHmyeSIiUrCIiAiIgIiICIiAiIgIiICIiAifPUZ2Nt+7accZ5xxx7zznovHOvpF39tZ61xAd7DkoEWxdqoRhCGszxjBrXjuJZjju/TjW5lujzD6Np79FqLLqlZ6qLGrfA3oVUsNrd+6jjse084TYyebdzEi/TVW1GkI1XZXsyMuSwbClcjZg+3MxzW9Hqu07azSsq7S7XaXfl6E3AKylsGxOclvbcB7GaeKXE60o3Zq9x0mh0Vtziumt7HP91FLH9eOw+e0yenwHrWtHq6Wxa9m92BrH215bDE7d5YcA+55wMkbL8m+ivp9EbXJ/wCJYWKhGNqgbVPzuAB/Tb8zObyQrELuIBwvbPxk/mcb57L1HWeLud15/wBN4B6gFv3aMg+luQ7kYg76yUXDfcU3jkZ4I95ip0NoO01Opxu+pSv05xuJbgLnjPabl8TaCmlXTp+kvS4ozBtNaNMS7swAevcrW7c5AKHjgHvjU/VfEur1FS0ai97ERtwDgZDDI+psbmIyfuJxLcauv9/641mR1RMkSohJwAST2ABJP6CWOEifoXQWl0r9Nw9hUIGUqXLEBdu7Gc5HPyJ8LFKkhhgjgg8EH8EHtAhlVSSAASSQAAMkk8AADuc+0yfwd4R1Grtqc1FdNnc9rjFexD9QBON2cFeO2c8ATa3gTy+o0eL7FFl5YshIOKlOdoVW/vY7seecSvfLnLvOLprCvyz6kazb6AHBbYXX1DxnAUe5/BIMy3R+Ta+gWu1Dm7aSFqCBFbHC5blxn3yufibbiZrz6q6cWXT+HvDWn0dQqqqUfTh2wC1hxyWJ5Ofx2ncREqtt9rJOiIiQkiIgIiICIiAiIgIiICIiAiIgIifj6l1SjThWvurqDHapsdUBPfALHvgQOo8b+K06dStj1vZ6jbFCFRg7S2SW7Dj8GebbLCxLMSzMSWJ7kk5JPyTzO/8AHnWrNVrbi9osSux0q2/YEBwNnJ77QSc8nntiY6TN/Fj4xl5NfKqoycDkngAdyT7TPvKrwpdqNQNQ26uioEMSB/a+omDUAwwVKt9R/BGOTkd/5b+Eqr69LrMg+mjKwZTkWLe7rZWcge+MsGHE2vTUFAVRgD/yT8nPOZXy83XiOscffmuSjHA4AliJkaHF0BGCAQfY8iYz1/wDodZaLra2D/SCUdk3BeApAOO3GQAfmZRPnqL1RWd2CqoJZmIAAHckngCTLZ6RZL7YpT5caBGUrp6yFGCHDvkEEHOX2lufuIJHtPzdY8IdNov/AIyxq6TtbC2MgqLnGH2sO6kjt+RxMd8a+a+D6XTircfVcyk4P4rVgAf9RyPj3mq+odQtvbfda9rAYBdixAHsM9h+k04xu+bVGtZniR3XTvEL6YpQz16iqm8Mrsr2DAr9EhAxVim0LhcgfTjlTzmfQ+tr1DVUWkpQa3f1K60DO6Elxc1r8VotjEkE8ZwMlwJqmfSrUOoIV2UMVJ2kjJU5XOPweR+Dgy+5lVy9PR3hvRVvStVjG06W11ycorHO5XatcK3DDjGAwOOV4yWao8tvHtl9/o6hV3emf7ReMohJG4f5Qx5HcFie3O15i5M2Xy04ss8ET5vcqjcWAH5JAH85zBzyJW7WIiAiIgIiICIiAiIgIiICIiAiIgIiICdT4o6DXrtO+ntJAbBDDG5WUggjP6fuCZ20SZevMLO2ndP5Mv6rCzVKadp2sikWB+Nu5CCpXvnDA9u02D0XwVodNX6aadGyMM9irY7/AJ3Mw7fAwPiZDE71y617riYzGPeHPDNejv1L0otdV3pFUXsGQPvIH90HcMD2wZkMROLbfNdSdEREhJOv690erWUPp7gdj4ztOCNrBgQfggTsIiXoa/6v5TaJ6NlAaq4D6bC7vuI/xqTjB99oHx+JqjrvgrW6Ov1b6cVhtpZWVwOcAnHKqT2JA/bInpeYv5maxKum6n1FLB09NQPZ7PpRj+AGIOfj37S/j5dd9e1W+PPXbzhETsOjdD1GrbZp6XsOQCQPpXPbc5+lf3M2emdz8Pdfv0Vpt07hWKlWBAZWUkHBB+QORzMzu8y+otpiadPsQAhrhXY6oeRhH+1ABjG7cR+TPl0jyn1jXVrqAtdRLF2R1dlC4wMfls4BGcYJPYA7m6J0arS0LpqgfTUEAMSxO4ktnP5JPHbmZ+Tkx/K3GNfw8x6zql1tVVNtrPXSCK1Y5CA4HHueAAM9hwMTeflV4cpo0lOpR2Z7qsth29P6yCR6edu5dqpnGfo/Wd1o/BXT6gAmjq4YOCV3EMMAYZskDjt2ne1oFACgADsAMAfoJXyc3ynUd44+r3XKIiULSIiAiIgIiICIiAiIgIiICIiAiIgIiICIiAiIgIiICIiAmGeZvhzVa2jbp7gFUFmoIUC1l+pMOftORjBO3kE4xETrOrm9xFnc6ab6P4N1eouFC1hTwWZmTCITguQGyex4HPE394S8O16DTLp6yWwSzOQAXZjyTj4wB8KIiW827b0r4syeXcxEShaREQEREBERAREQERE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10" descr="data:image/jpeg;base64,/9j/4AAQSkZJRgABAQAAAQABAAD/2wCEAAkGBxMSEhUSEhIWFRUVFxgYFxgXGBUXGBcYFhcWFxcXGBgaHSggGBsmHRcYITEhJSkrLi4uFx8zODMtNygtLisBCgoKDg0OGxAQGy0lHSYvLS0tNS0tLS0tLS0tLS0tLS0tLS0tLS0tLS0tLS0tLS0tLS0tLS0tLS0tLS0tLS0tLf/AABEIALcBEwMBIgACEQEDEQH/xAAcAAEBAAIDAQEAAAAAAAAAAAAAAQYHAgUIAwT/xAA6EAACAgEDAgUDAgMGBQUAAAABAgADEQQSIQUxBgcTQWEiMlFxgRSRoSNCUmJywSQzU4LxkqKxstH/xAAZAQEAAwEBAAAAAAAAAAAAAAAAAQMEAgX/xAAlEQEBAQACAgEDBAMAAAAAAAAAAQIDESExEgRBURMicaEy8PH/2gAMAwEAAhEDEQA/AN4xEQEREBE1d1zzfWnUWU16T1Frdk3m3ZuKHa2F9NuMg4Oee86DqXnFq3x6NNVIBydxa0n4z9IA/b+UtnDuq7y5bwiaOHnFrcf8nTZ/O23Gf09Sdn0rznOcarS8Y70tzn/S57f90m8Gz9XLb0TEOleZXTr9g9f0nb+7arJtP4Z8en/7pkel6tRY5rrvqexRkorozAcclQcgcjn5ErubPcdzUvp+yIicpIiICIiB877lRSzsFUdyxAA/UntOr6l4p0WnCG3U1qLMlDu3bgDgkbc8Z4z2msvOPxezWN0+rhE2m5uDvYgOExjgDKnPfP6c6tmjHB3O6p1y9XqPUnTPEGl1LFNPqarWA3EI6sQM4yQPkj+c1p5s+MbqdVVVo9SyGtCbdjAjczDCupBG4BM8+z/POpwxHYkfp+uf/kA/tOIEtzwTN7ca5bZ0zbX+aXULajVvrrJwDZWpWzABzgliAT+QAR7YmNaPrepqBFWotQMpU4duzd8c8Hj7hzyeeZ14EpMtmZPUV22tneT/AIutF66CzdYlu41knJrZVZ25PJU4Pvwf1M3RPKfSeo2aa5L6iBZWcqTyOxBBHuCCR+89F+B/FSdS05uVSjI2yxSc4YANwfcEMDMvPjq/KL+LX2ZDERM64iIgIiICIiAiIgIiICIiB1niay5dJe2n/wCctbNXwG+oDIAB4J4mitX5ldQt0xoa0ZY82qAlhXH2ZXAH6gAz0DrdMLa3qYsFdWUlSVYBgQcMOQee4nmTxR0CzQ6htNYQSuCrDsyHO1vjtgj2IM08HxviqeXuenVRETUzr7SQDKfzAk7Pw11y3Q3rqKcbgCpU/aynBKtjnGQp4x9s6yIs78JbO6f5s6k16g2+gGCE0AJZk2F1AU4bBUKWJzg8DvK3nFcb6n9ALSqsLKwwYuxxhgxUbcEcD8Fs54xrEmSV/pY/Dr56/LddHm3WdE2oagesLRUKVtByCu8WFiuVThh9p5XH6fs8sfG9vULNRXeEDKRZWFwMVsSCn5badv1f5x24miJyrcjOCRkYOCRkZBwfyMgHHwJF4c9dRP6uu3pE+POnZtB1dY9IgNz9xP8A0/8AqY7HbnE/X4e8UaXXBjprg+z7gVZGGex2uAcfPbvPMM7bwx4gt0N4vp2ltpRgwyGQlSV/I5UcicX6edePbqc178vh4gqsTVahbW3WLdYHbkbiHI3AHsD3A/BE/BP2dY6i+pvs1Fn32sWOOw9gB8AAD9p+OaIqIiIQCDKskD76DVimxLTWtgRgxRwGVwO6kEEcieqNBUiovp1rWpAO1QFAyB7Dj/xPKBm0PDfmwKRVRZp2NS7VNjXNZaB/edsp9ZzzgYwOBKebF1PC3j1J7bniYR0TzM02q1iaSqu3+03BbGCqpKozkbc57Lj9Zm8yazc+2ial9ERE5SREQEREBERAREQEREBNV+eOgoK03s7JcAyJhGZLAMNsZhwjckjPf6uPcbUmB+c+trTp5rf77XQVjGeUdXY9+PpBGfkD3lnFf3xxyf41oSJcSATeyEpjdIYCUSASiBIiICAYgQBEStJAuJIlgSJcSQAgyrGPmBIlx8yGByrcqQykqR2IJBB/II7T0f5b9UTUdPoZcAovpuoJO104Ocknnhhk9mE83Td3kjrqDpGoQgXh3exctlgSArgHjG3avH+HnvKeed5W8V/c2TE/LR1Kl2KJdWzjOVV1LDHfIByJ+qYmkicXcKCSQABkk8AAdyT7CcaLldQ6MGVuQykEEfkEcGB9IiICIiAiIgIiYT5n+MP4Gj06m/4m4YTsfTXsbCP5gfP6GTnN1eoi3qd11nmb5gjTh9HpTm8jFjg8UgjsPzZj/wBOQfiaRlZiSSSSSSSTySTyST7nMk34xMTqMmtfK90nJTOMATtyuIAhjAkgTIDESBTJLGIEiXEmIFMkpkgIiXEAIJgwJIhMREgJZIgXE++k11lRJqsasspQlGKkq3dSR3B/2H4nwEkD9HTNa+ntruqO162DKf09j+QRkEe4JmeU+busFNistZuZh6bhcKinO4Fc/URwF/rn313E51ma9x1NWena9S8S6zUKUv1VtiHkqWIU/qowCPjGBNjeSXiP79FbaeAG06kDAALGxVbuTyDtP4OPeakgHBBBwRyCOCCOxB9jI1iaz0Z1Ze3rbMs829Y8barUV6VHID6Vg6WjPqM68KzE8E4x7cnk98TJPD3m7qEfGsUXVkAZQKjrju2Oz5/HH+0zX6fXS+c0buiYt0Px7o9XfZTU5xXWH3uPTVhkh8B8H6fpzkDv8TJ0cEAggg9iOQZTc2e1ksvpyiIkJQzyz4h6jdqNTbbqCfULEMOcJtJHpqD2Ve2P9yZ6i1OoStd9jqi5A3MQBliFUZP5JA/eebPHmisq19/qqqm2x7U2kMrJY7bWB/Yg9uQZp+n91TzOgiJcTUzgEGGMGSJKJJVkCREQKskoEkBLmSIFaSUxmSIIMuZJAREYgVpJZCICIjEBK0onEyQiIkBES4gDJK0kCETNvBvmNdoKDpxSltY3GvJKlGY7jkjO5cknGAee8wqc9PS1jqiAszEBQO5JIA/qZGsyzqpls9PSfhDX6jU6Oi97aS1ibjsrbAJJ+n/mdx2PyDLMZ6F5XqlFa3X2CzBLitiEBJJwv6Zxn37xMVmO/f8ATTLrr1/bqvPTrTD0dErYVh6toBP1DO2sEdiMqx/VR8TUu7gAk4HYewBOSAPYZJP7mdn4p/if4q06wMLicsGxkBhuUDBwBgjgdp1U2cefjmRn1e72oEkSztykqn8yRIFIhYHEoaSOMT6VJuYKqlmYgKoySSTgAAck/E7PSeGtZY6omktyzFBlGUBl+4MzYC4984kXqDqW7yTNr/K3qK1C3YjHbuasPmwf5cY2s3wD/OYQDImpfSbLPaxESULJKscQGIxITEC5+IzJEATKJJRApAkaQmICXMkQLIIBnIGSJJBiQKJIEGAmwvKPUa5Gv/hKa7UAU2LYxr+rJ2hHCn6iM8Hjj299ezM/LLxPbptVVpwwFF1wFg2BiWcBFO77hzt98Dnicck7zXWL5b90LWGtDaFWwqN4QkqGxyFJAJGffEs+0Tz2xh/jvwLTr0e1V26oV7a33MFO0llVx2IOSM4yAfiaX6h4O1dOrr0TIrXWBSuxsoQ+7BLYGMbHzkf3CeRPTE4CpQxbaNxABbAyQucAnuQNzfzP5l2Oa5nSvXHK8sdT6Rfp7WotqZbE5Ixn6f8AECOCvI57cz8OZ63x7zrOo+HNJeHFumqf1MFyVAYkDAO8fUCAMZzLJ9R+Y4vD+K8uiBPR/UfAehs07addPXVwQtiovqIe4YOeTz+TzNb9H8qNQdZs1AH8LW2TYGANyjkKqgllJ4BzjHOCTiWZ5s2OLx6jW8/b0HpzarUVaesbmscA4xwvd2+AFyf2nobT+A+mp20VR/1gv/8Acmd/p9KlYwiKg/CqFH9JxfqJ9o6nDfux7oHgLQ6Qlq6dznb9VpNh+lg6kA8KdwByAOVH4EyaImW232vkk9ExPxb4D02uY2su27ZsDbmC++GZV+4qWLY4zwCcTLIjOrL3CyX28/de8tNTpdIdU1iNtVWsrAO5NxAIBGVYLnJORwDMJ/eetXQEEEAgjBB5BB7giaW87tDTVZpFqrRMVOuFBXCIy7RgfSACzdueTNXFzXV6qjfH1O41pLgd+ZxlE0KTiJIgUiSMynEAFgxukkhERIFxGPmDJApEgEoMSQaSIkBL3kmS+APC56hqVRhYKF3GyxBwCBkIHIKhiSOD7ZkW9Tupk7Y1Mg8BdMs1Ouprrssq5YvZUWDogU7iGH25+zP5cTZl3k1pSTt1N6jH0g+mcH5+gZH8p2fg7y5r6fqTqFvez+zZArKoxuZSWyPhcYx7mVa5s9XpZOLXflm6LgAc8ccnJ/cnvEsTE0kREBERAREQEREBERAREQE1T5y+FLrT/HVsXVFRGqwSVG5sumO/LLkY/JzNrROsaub3HOs/KdPJur0z1O1dilHQ4ZT3BHsZ8p2/jCpl12pV23P6rFjhlG5juIAYk7QSQCTyADOonoz0yKDxJKoJIA7nticrF4ByM85A5xjGDn55/l8whwifZV3IfyuD/wBpJz/Uj+c+MCrGfiBJJFyPx/WUj4nGcl5BH6Y/b2/r/SQOJMREBERAsk5BSewzwTwPYDJP6Ad5sHw95T36miu971o9T6thrLMEP2sfqHJHO32yOfYRrUz7TmW+nS+WHTlv6lQrqrIm6xg2MfSpC8H7vrKcf/k9GVoFGFAA/AGBNeeDfLP+B1Y1D3JeqowXNW1lclcMv1NyFDjP+b5mxZj5tzV8NPHmyeSIiUrCIiAiIgIiICIiAiIgIiICIiAifPUZ2Nt+7accZ5xxx7zznovHOvpF39tZ61xAd7DkoEWxdqoRhCGszxjBrXjuJZjju/TjW5lujzD6Np79FqLLqlZ6qLGrfA3oVUsNrd+6jjse084TYyebdzEi/TVW1GkI1XZXsyMuSwbClcjZg+3MxzW9Hqu07azSsq7S7XaXfl6E3AKylsGxOclvbcB7GaeKXE60o3Zq9x0mh0Vtziumt7HP91FLH9eOw+e0yenwHrWtHq6Wxa9m92BrH215bDE7d5YcA+55wMkbL8m+ivp9EbXJ/wCJYWKhGNqgbVPzuAB/Tb8zObyQrELuIBwvbPxk/mcb57L1HWeLud15/wBN4B6gFv3aMg+luQ7kYg76yUXDfcU3jkZ4I95ip0NoO01Opxu+pSv05xuJbgLnjPabl8TaCmlXTp+kvS4ozBtNaNMS7swAevcrW7c5AKHjgHvjU/VfEur1FS0ai97ERtwDgZDDI+psbmIyfuJxLcauv9/641mR1RMkSohJwAST2ABJP6CWOEifoXQWl0r9Nw9hUIGUqXLEBdu7Gc5HPyJ8LFKkhhgjgg8EH8EHtAhlVSSAASSQAAMkk8AADuc+0yfwd4R1Grtqc1FdNnc9rjFexD9QBON2cFeO2c8ATa3gTy+o0eL7FFl5YshIOKlOdoVW/vY7seecSvfLnLvOLprCvyz6kazb6AHBbYXX1DxnAUe5/BIMy3R+Ta+gWu1Dm7aSFqCBFbHC5blxn3yufibbiZrz6q6cWXT+HvDWn0dQqqqUfTh2wC1hxyWJ5Ofx2ncREqtt9rJOiIiQkiIgIiICIiAiIgIiICIiAiIgIifj6l1SjThWvurqDHapsdUBPfALHvgQOo8b+K06dStj1vZ6jbFCFRg7S2SW7Dj8GebbLCxLMSzMSWJ7kk5JPyTzO/8AHnWrNVrbi9osSux0q2/YEBwNnJ77QSc8nntiY6TN/Fj4xl5NfKqoycDkngAdyT7TPvKrwpdqNQNQ26uioEMSB/a+omDUAwwVKt9R/BGOTkd/5b+Eqr69LrMg+mjKwZTkWLe7rZWcge+MsGHE2vTUFAVRgD/yT8nPOZXy83XiOscffmuSjHA4AliJkaHF0BGCAQfY8iYz1/wDodZaLra2D/SCUdk3BeApAOO3GQAfmZRPnqL1RWd2CqoJZmIAAHckngCTLZ6RZL7YpT5caBGUrp6yFGCHDvkEEHOX2lufuIJHtPzdY8IdNov/AIyxq6TtbC2MgqLnGH2sO6kjt+RxMd8a+a+D6XTircfVcyk4P4rVgAf9RyPj3mq+odQtvbfda9rAYBdixAHsM9h+k04xu+bVGtZniR3XTvEL6YpQz16iqm8Mrsr2DAr9EhAxVim0LhcgfTjlTzmfQ+tr1DVUWkpQa3f1K60DO6Elxc1r8VotjEkE8ZwMlwJqmfSrUOoIV2UMVJ2kjJU5XOPweR+Dgy+5lVy9PR3hvRVvStVjG06W11ycorHO5XatcK3DDjGAwOOV4yWao8tvHtl9/o6hV3emf7ReMohJG4f5Qx5HcFie3O15i5M2Xy04ss8ET5vcqjcWAH5JAH85zBzyJW7WIiAiIgIiICIiAiIgIiICIiAiIgIiICdT4o6DXrtO+ntJAbBDDG5WUggjP6fuCZ20SZevMLO2ndP5Mv6rCzVKadp2sikWB+Nu5CCpXvnDA9u02D0XwVodNX6aadGyMM9irY7/AJ3Mw7fAwPiZDE71y617riYzGPeHPDNejv1L0otdV3pFUXsGQPvIH90HcMD2wZkMROLbfNdSdEREhJOv690erWUPp7gdj4ztOCNrBgQfggTsIiXoa/6v5TaJ6NlAaq4D6bC7vuI/xqTjB99oHx+JqjrvgrW6Ov1b6cVhtpZWVwOcAnHKqT2JA/bInpeYv5maxKum6n1FLB09NQPZ7PpRj+AGIOfj37S/j5dd9e1W+PPXbzhETsOjdD1GrbZp6XsOQCQPpXPbc5+lf3M2emdz8Pdfv0Vpt07hWKlWBAZWUkHBB+QORzMzu8y+otpiadPsQAhrhXY6oeRhH+1ABjG7cR+TPl0jyn1jXVrqAtdRLF2R1dlC4wMfls4BGcYJPYA7m6J0arS0LpqgfTUEAMSxO4ktnP5JPHbmZ+Tkx/K3GNfw8x6zql1tVVNtrPXSCK1Y5CA4HHueAAM9hwMTeflV4cpo0lOpR2Z7qsth29P6yCR6edu5dqpnGfo/Wd1o/BXT6gAmjq4YOCV3EMMAYZskDjt2ne1oFACgADsAMAfoJXyc3ynUd44+r3XKIiULSIiAiIgIiICIiAiIgIiICIiAiIgIiICIiAiIgIiICIiAmGeZvhzVa2jbp7gFUFmoIUC1l+pMOftORjBO3kE4xETrOrm9xFnc6ab6P4N1eouFC1hTwWZmTCITguQGyex4HPE394S8O16DTLp6yWwSzOQAXZjyTj4wB8KIiW827b0r4syeXcxEShaREQEREBERAREQERE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6478895" y="1037785"/>
            <a:ext cx="5548612" cy="2031175"/>
          </a:xfrm>
          <a:prstGeom prst="rect">
            <a:avLst/>
          </a:prstGeom>
          <a:noFill/>
          <a:ln w="47625"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8" name="Прямая соединительная линия 147"/>
          <p:cNvCxnSpPr/>
          <p:nvPr/>
        </p:nvCxnSpPr>
        <p:spPr>
          <a:xfrm flipH="1">
            <a:off x="6656667" y="1692093"/>
            <a:ext cx="2709862" cy="0"/>
          </a:xfrm>
          <a:prstGeom prst="line">
            <a:avLst/>
          </a:prstGeom>
          <a:ln w="25400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flipH="1">
            <a:off x="6766113" y="2505187"/>
            <a:ext cx="2709862" cy="0"/>
          </a:xfrm>
          <a:prstGeom prst="line">
            <a:avLst/>
          </a:prstGeom>
          <a:ln w="25400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Выгнутая вниз стрелка 38"/>
          <p:cNvSpPr/>
          <p:nvPr/>
        </p:nvSpPr>
        <p:spPr>
          <a:xfrm rot="1806908">
            <a:off x="924447" y="3769278"/>
            <a:ext cx="5294134" cy="2461906"/>
          </a:xfrm>
          <a:prstGeom prst="curvedUpArrow">
            <a:avLst>
              <a:gd name="adj1" fmla="val 25000"/>
              <a:gd name="adj2" fmla="val 50000"/>
              <a:gd name="adj3" fmla="val 30006"/>
            </a:avLst>
          </a:prstGeom>
          <a:gradFill flip="none" rotWithShape="1">
            <a:gsLst>
              <a:gs pos="10000">
                <a:srgbClr val="F9D63A">
                  <a:alpha val="1000"/>
                </a:srgbClr>
              </a:gs>
              <a:gs pos="57000">
                <a:srgbClr val="F9D63A"/>
              </a:gs>
              <a:gs pos="100000">
                <a:srgbClr val="F9D63A">
                  <a:alpha val="6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FE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490" y="1790290"/>
            <a:ext cx="5333253" cy="49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5447134" y="5180999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Regions </a:t>
            </a:r>
            <a:endParaRPr lang="ru-RU" sz="2400" b="1" i="1" dirty="0" smtClean="0">
              <a:solidFill>
                <a:srgbClr val="00133A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which </a:t>
            </a:r>
            <a:r>
              <a:rPr lang="en-US" sz="2400" b="1" i="1" dirty="0" err="1" smtClean="0">
                <a:solidFill>
                  <a:srgbClr val="00133A"/>
                </a:solidFill>
                <a:latin typeface="Book Antiqua" panose="02040602050305030304" pitchFamily="18" charset="0"/>
              </a:rPr>
              <a:t>Mykolaiv</a:t>
            </a:r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 Region borders on : </a:t>
            </a:r>
          </a:p>
          <a:p>
            <a:pPr algn="ctr"/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Odessa, Kherson, Dnepropetrovsk, Kirovograd  </a:t>
            </a:r>
          </a:p>
        </p:txBody>
      </p:sp>
    </p:spTree>
    <p:extLst>
      <p:ext uri="{BB962C8B-B14F-4D97-AF65-F5344CB8AC3E}">
        <p14:creationId xmlns:p14="http://schemas.microsoft.com/office/powerpoint/2010/main" val="64730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44" grpId="0" animBg="1"/>
      <p:bldP spid="146" grpId="0"/>
      <p:bldP spid="2" grpId="0"/>
      <p:bldP spid="117" grpId="0"/>
      <p:bldP spid="118" grpId="0"/>
      <p:bldP spid="3" grpId="0"/>
      <p:bldP spid="147" grpId="0" animBg="1"/>
      <p:bldP spid="39" grpId="0" animBg="1"/>
      <p:bldP spid="1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 bwMode="auto">
          <a:xfrm rot="5400000">
            <a:off x="9798264" y="939371"/>
            <a:ext cx="954007" cy="3305171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innerShdw blurRad="165100" dist="25400" dir="162000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997045" y="1715166"/>
            <a:ext cx="4712907" cy="5048019"/>
            <a:chOff x="6145213" y="2195513"/>
            <a:chExt cx="4214812" cy="4546598"/>
          </a:xfrm>
        </p:grpSpPr>
        <p:sp>
          <p:nvSpPr>
            <p:cNvPr id="5" name="Пирог 4"/>
            <p:cNvSpPr/>
            <p:nvPr/>
          </p:nvSpPr>
          <p:spPr bwMode="auto">
            <a:xfrm rot="3589375">
              <a:off x="6144419" y="2526506"/>
              <a:ext cx="4216399" cy="4214812"/>
            </a:xfrm>
            <a:prstGeom prst="pie">
              <a:avLst>
                <a:gd name="adj1" fmla="val 12616708"/>
                <a:gd name="adj2" fmla="val 15166473"/>
              </a:avLst>
            </a:prstGeom>
            <a:solidFill>
              <a:srgbClr val="FFD85B"/>
            </a:solidFill>
            <a:ln>
              <a:noFill/>
            </a:ln>
            <a:effectLst>
              <a:outerShdw blurRad="228600" dist="381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8493125" y="2195513"/>
              <a:ext cx="963613" cy="96361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97000">
                  <a:schemeClr val="accent3">
                    <a:lumMod val="20000"/>
                    <a:lumOff val="80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>
              <a:outerShdw blurRad="215900" sx="96000" sy="9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8604250" y="2312988"/>
              <a:ext cx="741363" cy="723900"/>
            </a:xfrm>
            <a:prstGeom prst="ellipse">
              <a:avLst/>
            </a:prstGeom>
            <a:solidFill>
              <a:srgbClr val="FFD85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8" name="Прямоугольник 42"/>
            <p:cNvSpPr>
              <a:spLocks noChangeArrowheads="1"/>
            </p:cNvSpPr>
            <p:nvPr/>
          </p:nvSpPr>
          <p:spPr bwMode="auto">
            <a:xfrm>
              <a:off x="8649787" y="2518113"/>
              <a:ext cx="715646" cy="332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Aft>
                  <a:spcPts val="600"/>
                </a:spcAft>
              </a:pPr>
              <a:r>
                <a:rPr lang="uk-UA" altLang="uk-UA" b="1" dirty="0" smtClean="0">
                  <a:latin typeface="Arial Black" pitchFamily="34" charset="0"/>
                </a:rPr>
                <a:t>21 %</a:t>
              </a:r>
              <a:endParaRPr lang="uk-UA" altLang="uk-UA" b="1" dirty="0">
                <a:latin typeface="Arial Black" pitchFamily="34" charset="0"/>
              </a:endParaRPr>
            </a:p>
          </p:txBody>
        </p:sp>
      </p:grpSp>
      <p:grpSp>
        <p:nvGrpSpPr>
          <p:cNvPr id="10" name="Группа 7"/>
          <p:cNvGrpSpPr>
            <a:grpSpLocks/>
          </p:cNvGrpSpPr>
          <p:nvPr/>
        </p:nvGrpSpPr>
        <p:grpSpPr bwMode="auto">
          <a:xfrm>
            <a:off x="1188110" y="2092065"/>
            <a:ext cx="4552728" cy="4368502"/>
            <a:chOff x="6500838" y="2796102"/>
            <a:chExt cx="3667099" cy="3592020"/>
          </a:xfrm>
        </p:grpSpPr>
        <p:grpSp>
          <p:nvGrpSpPr>
            <p:cNvPr id="11" name="Группа 5"/>
            <p:cNvGrpSpPr>
              <a:grpSpLocks/>
            </p:cNvGrpSpPr>
            <p:nvPr/>
          </p:nvGrpSpPr>
          <p:grpSpPr bwMode="auto">
            <a:xfrm>
              <a:off x="6500838" y="2796102"/>
              <a:ext cx="3667099" cy="3592020"/>
              <a:chOff x="6500838" y="2796102"/>
              <a:chExt cx="3667099" cy="3592020"/>
            </a:xfrm>
          </p:grpSpPr>
          <p:sp>
            <p:nvSpPr>
              <p:cNvPr id="13" name="Пирог 12"/>
              <p:cNvSpPr/>
              <p:nvPr/>
            </p:nvSpPr>
            <p:spPr bwMode="auto">
              <a:xfrm rot="6897192">
                <a:off x="6533783" y="2763157"/>
                <a:ext cx="3592020" cy="3657910"/>
              </a:xfrm>
              <a:prstGeom prst="pie">
                <a:avLst>
                  <a:gd name="adj1" fmla="val 11864074"/>
                  <a:gd name="adj2" fmla="val 14111823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228600" dist="38100" dir="10800000" sx="98000" sy="98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Овал 13"/>
              <p:cNvSpPr/>
              <p:nvPr/>
            </p:nvSpPr>
            <p:spPr bwMode="auto">
              <a:xfrm>
                <a:off x="9301162" y="3387725"/>
                <a:ext cx="866775" cy="8667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0"/>
                      <a:lumOff val="100000"/>
                    </a:schemeClr>
                  </a:gs>
                  <a:gs pos="97000">
                    <a:schemeClr val="accent3">
                      <a:lumMod val="20000"/>
                      <a:lumOff val="80000"/>
                    </a:schemeClr>
                  </a:gs>
                </a:gsLst>
                <a:lin ang="3000000" scaled="0"/>
                <a:tileRect/>
              </a:gradFill>
              <a:ln>
                <a:noFill/>
              </a:ln>
              <a:effectLst>
                <a:outerShdw blurRad="215900" sx="96000" sy="96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sp>
            <p:nvSpPr>
              <p:cNvPr id="15" name="Овал 14"/>
              <p:cNvSpPr/>
              <p:nvPr/>
            </p:nvSpPr>
            <p:spPr bwMode="auto">
              <a:xfrm>
                <a:off x="9401174" y="34925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</p:grpSp>
        <p:sp>
          <p:nvSpPr>
            <p:cNvPr id="12" name="Прямоугольник 43"/>
            <p:cNvSpPr>
              <a:spLocks noChangeArrowheads="1"/>
            </p:cNvSpPr>
            <p:nvPr/>
          </p:nvSpPr>
          <p:spPr bwMode="auto">
            <a:xfrm>
              <a:off x="9458731" y="3682442"/>
              <a:ext cx="644555" cy="30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Aft>
                  <a:spcPts val="600"/>
                </a:spcAft>
              </a:pPr>
              <a:r>
                <a:rPr lang="uk-UA" altLang="uk-UA" b="1" dirty="0" smtClean="0">
                  <a:latin typeface="Arial Black" pitchFamily="34" charset="0"/>
                </a:rPr>
                <a:t>21 %</a:t>
              </a:r>
              <a:endParaRPr lang="uk-UA" altLang="uk-UA" b="1" dirty="0">
                <a:latin typeface="Arial Black" pitchFamily="34" charset="0"/>
              </a:endParaRPr>
            </a:p>
          </p:txBody>
        </p:sp>
      </p:grpSp>
      <p:grpSp>
        <p:nvGrpSpPr>
          <p:cNvPr id="16" name="Группа 9"/>
          <p:cNvGrpSpPr>
            <a:grpSpLocks/>
          </p:cNvGrpSpPr>
          <p:nvPr/>
        </p:nvGrpSpPr>
        <p:grpSpPr bwMode="auto">
          <a:xfrm>
            <a:off x="1527785" y="2404889"/>
            <a:ext cx="4103531" cy="3867704"/>
            <a:chOff x="6813551" y="3184525"/>
            <a:chExt cx="3282949" cy="2892425"/>
          </a:xfrm>
        </p:grpSpPr>
        <p:sp>
          <p:nvSpPr>
            <p:cNvPr id="17" name="Пирог 16"/>
            <p:cNvSpPr/>
            <p:nvPr/>
          </p:nvSpPr>
          <p:spPr bwMode="auto">
            <a:xfrm rot="6811840">
              <a:off x="6812757" y="3185319"/>
              <a:ext cx="2892425" cy="2890837"/>
            </a:xfrm>
            <a:prstGeom prst="pie">
              <a:avLst>
                <a:gd name="adj1" fmla="val 14199506"/>
                <a:gd name="adj2" fmla="val 16423792"/>
              </a:avLst>
            </a:prstGeom>
            <a:solidFill>
              <a:srgbClr val="FFFF00"/>
            </a:solidFill>
            <a:ln>
              <a:noFill/>
            </a:ln>
            <a:effectLst>
              <a:outerShdw blurRad="228600" dist="381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 bwMode="auto">
            <a:xfrm>
              <a:off x="9326563" y="4460875"/>
              <a:ext cx="769937" cy="77152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97000">
                  <a:schemeClr val="accent3">
                    <a:lumMod val="20000"/>
                    <a:lumOff val="80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>
              <a:outerShdw blurRad="215900" sx="96000" sy="9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9" name="Овал 18"/>
            <p:cNvSpPr/>
            <p:nvPr/>
          </p:nvSpPr>
          <p:spPr bwMode="auto">
            <a:xfrm>
              <a:off x="9415463" y="4552950"/>
              <a:ext cx="592137" cy="58102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20" name="Прямоугольник 44"/>
            <p:cNvSpPr>
              <a:spLocks noChangeArrowheads="1"/>
            </p:cNvSpPr>
            <p:nvPr/>
          </p:nvSpPr>
          <p:spPr bwMode="auto">
            <a:xfrm>
              <a:off x="9432076" y="4717380"/>
              <a:ext cx="581734" cy="258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Aft>
                  <a:spcPts val="600"/>
                </a:spcAft>
              </a:pPr>
              <a:r>
                <a:rPr lang="uk-UA" altLang="uk-UA" dirty="0" smtClean="0">
                  <a:latin typeface="Arial Black" pitchFamily="34" charset="0"/>
                </a:rPr>
                <a:t>13 %</a:t>
              </a:r>
              <a:endParaRPr lang="uk-UA" altLang="uk-UA" dirty="0">
                <a:latin typeface="Arial Black" pitchFamily="34" charset="0"/>
              </a:endParaRPr>
            </a:p>
          </p:txBody>
        </p:sp>
      </p:grpSp>
      <p:grpSp>
        <p:nvGrpSpPr>
          <p:cNvPr id="29" name="Группа 16"/>
          <p:cNvGrpSpPr>
            <a:grpSpLocks/>
          </p:cNvGrpSpPr>
          <p:nvPr/>
        </p:nvGrpSpPr>
        <p:grpSpPr bwMode="auto">
          <a:xfrm>
            <a:off x="1737389" y="2759708"/>
            <a:ext cx="3488627" cy="3357890"/>
            <a:chOff x="7065225" y="3407841"/>
            <a:chExt cx="2656313" cy="2594659"/>
          </a:xfrm>
        </p:grpSpPr>
        <p:sp>
          <p:nvSpPr>
            <p:cNvPr id="30" name="Пирог 29"/>
            <p:cNvSpPr/>
            <p:nvPr/>
          </p:nvSpPr>
          <p:spPr bwMode="auto">
            <a:xfrm rot="10370744">
              <a:off x="7065225" y="3407841"/>
              <a:ext cx="2656313" cy="2594659"/>
            </a:xfrm>
            <a:prstGeom prst="pie">
              <a:avLst>
                <a:gd name="adj1" fmla="val 12871499"/>
                <a:gd name="adj2" fmla="val 15376139"/>
              </a:avLst>
            </a:prstGeom>
            <a:solidFill>
              <a:srgbClr val="99FF66"/>
            </a:solidFill>
            <a:ln>
              <a:noFill/>
            </a:ln>
            <a:effectLst>
              <a:outerShdw blurRad="228600" dist="381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 bwMode="auto">
            <a:xfrm>
              <a:off x="8709024" y="5149850"/>
              <a:ext cx="734090" cy="73117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97000">
                  <a:schemeClr val="accent3">
                    <a:lumMod val="20000"/>
                    <a:lumOff val="80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>
              <a:outerShdw blurRad="215900" sx="96000" sy="9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32" name="Овал 31"/>
            <p:cNvSpPr/>
            <p:nvPr/>
          </p:nvSpPr>
          <p:spPr bwMode="auto">
            <a:xfrm>
              <a:off x="8820177" y="5242806"/>
              <a:ext cx="519385" cy="540261"/>
            </a:xfrm>
            <a:prstGeom prst="ellipse">
              <a:avLst/>
            </a:prstGeom>
            <a:solidFill>
              <a:srgbClr val="99FF6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33" name="Прямоугольник 45"/>
            <p:cNvSpPr>
              <a:spLocks noChangeArrowheads="1"/>
            </p:cNvSpPr>
            <p:nvPr/>
          </p:nvSpPr>
          <p:spPr bwMode="auto">
            <a:xfrm>
              <a:off x="8811225" y="5370648"/>
              <a:ext cx="556819" cy="261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Aft>
                  <a:spcPts val="600"/>
                </a:spcAft>
              </a:pPr>
              <a:r>
                <a:rPr lang="uk-UA" altLang="uk-UA" sz="1600" b="1" dirty="0" smtClean="0">
                  <a:latin typeface="Arial Black" pitchFamily="34" charset="0"/>
                </a:rPr>
                <a:t>13 %</a:t>
              </a:r>
              <a:endParaRPr lang="uk-UA" altLang="uk-UA" sz="1600" b="1" dirty="0">
                <a:latin typeface="Arial Black" pitchFamily="34" charset="0"/>
              </a:endParaRPr>
            </a:p>
          </p:txBody>
        </p:sp>
      </p:grpSp>
      <p:grpSp>
        <p:nvGrpSpPr>
          <p:cNvPr id="34" name="Группа 19"/>
          <p:cNvGrpSpPr>
            <a:grpSpLocks/>
          </p:cNvGrpSpPr>
          <p:nvPr/>
        </p:nvGrpSpPr>
        <p:grpSpPr bwMode="auto">
          <a:xfrm>
            <a:off x="1715204" y="2874908"/>
            <a:ext cx="3106672" cy="3279834"/>
            <a:chOff x="7175499" y="3544890"/>
            <a:chExt cx="2166938" cy="2381248"/>
          </a:xfrm>
        </p:grpSpPr>
        <p:sp>
          <p:nvSpPr>
            <p:cNvPr id="35" name="Пирог 34"/>
            <p:cNvSpPr/>
            <p:nvPr/>
          </p:nvSpPr>
          <p:spPr bwMode="auto">
            <a:xfrm rot="13708184">
              <a:off x="7174706" y="3545683"/>
              <a:ext cx="2168523" cy="2166938"/>
            </a:xfrm>
            <a:prstGeom prst="pie">
              <a:avLst>
                <a:gd name="adj1" fmla="val 12027997"/>
                <a:gd name="adj2" fmla="val 14481955"/>
              </a:avLst>
            </a:prstGeom>
            <a:solidFill>
              <a:srgbClr val="00B050"/>
            </a:solidFill>
            <a:ln>
              <a:noFill/>
            </a:ln>
            <a:effectLst>
              <a:outerShdw blurRad="228600" dist="381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 bwMode="auto">
            <a:xfrm>
              <a:off x="7991474" y="5348288"/>
              <a:ext cx="577850" cy="5778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97000">
                  <a:schemeClr val="accent3">
                    <a:lumMod val="20000"/>
                    <a:lumOff val="80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>
              <a:outerShdw blurRad="215900" sx="96000" sy="9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37" name="Овал 36"/>
            <p:cNvSpPr/>
            <p:nvPr/>
          </p:nvSpPr>
          <p:spPr bwMode="auto">
            <a:xfrm>
              <a:off x="8058149" y="5416550"/>
              <a:ext cx="444500" cy="43497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38" name="Прямоугольник 37"/>
            <p:cNvSpPr/>
            <p:nvPr/>
          </p:nvSpPr>
          <p:spPr bwMode="auto">
            <a:xfrm>
              <a:off x="8101036" y="5523755"/>
              <a:ext cx="510083" cy="245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uk-UA" sz="1600" b="1" dirty="0" smtClean="0">
                  <a:latin typeface="Arial Black" panose="020B0A04020102020204" pitchFamily="34" charset="0"/>
                </a:rPr>
                <a:t>10 %</a:t>
              </a:r>
              <a:endParaRPr lang="uk-UA" sz="16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4" name="Группа 20"/>
          <p:cNvGrpSpPr>
            <a:grpSpLocks/>
          </p:cNvGrpSpPr>
          <p:nvPr/>
        </p:nvGrpSpPr>
        <p:grpSpPr bwMode="auto">
          <a:xfrm>
            <a:off x="1884905" y="2848566"/>
            <a:ext cx="2772998" cy="3000818"/>
            <a:chOff x="7178675" y="3541713"/>
            <a:chExt cx="2166938" cy="2182813"/>
          </a:xfrm>
        </p:grpSpPr>
        <p:sp>
          <p:nvSpPr>
            <p:cNvPr id="45" name="Пирог 44"/>
            <p:cNvSpPr/>
            <p:nvPr/>
          </p:nvSpPr>
          <p:spPr bwMode="auto">
            <a:xfrm rot="11303203">
              <a:off x="7178675" y="3541713"/>
              <a:ext cx="2166938" cy="2168526"/>
            </a:xfrm>
            <a:prstGeom prst="pie">
              <a:avLst>
                <a:gd name="adj1" fmla="val 16877182"/>
                <a:gd name="adj2" fmla="val 19351408"/>
              </a:avLst>
            </a:prstGeom>
            <a:solidFill>
              <a:srgbClr val="5DF9E6"/>
            </a:solidFill>
            <a:ln>
              <a:noFill/>
            </a:ln>
            <a:effectLst>
              <a:outerShdw blurRad="228600" dist="381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46" name="Овал 45"/>
            <p:cNvSpPr/>
            <p:nvPr/>
          </p:nvSpPr>
          <p:spPr bwMode="auto">
            <a:xfrm>
              <a:off x="7269163" y="5145089"/>
              <a:ext cx="581025" cy="57943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97000">
                  <a:schemeClr val="accent3">
                    <a:lumMod val="20000"/>
                    <a:lumOff val="80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>
              <a:outerShdw blurRad="215900" sx="96000" sy="9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47" name="Овал 46"/>
            <p:cNvSpPr/>
            <p:nvPr/>
          </p:nvSpPr>
          <p:spPr bwMode="auto">
            <a:xfrm>
              <a:off x="7337425" y="5210176"/>
              <a:ext cx="446088" cy="436563"/>
            </a:xfrm>
            <a:prstGeom prst="ellipse">
              <a:avLst/>
            </a:prstGeom>
            <a:solidFill>
              <a:srgbClr val="5DF9E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48" name="Прямоугольник 47"/>
            <p:cNvSpPr/>
            <p:nvPr/>
          </p:nvSpPr>
          <p:spPr bwMode="auto">
            <a:xfrm>
              <a:off x="7351930" y="5309718"/>
              <a:ext cx="422521" cy="230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uk-UA" sz="1600" b="1" dirty="0" smtClean="0">
                  <a:latin typeface="Arial Black" panose="020B0A04020102020204" pitchFamily="34" charset="0"/>
                </a:rPr>
                <a:t>7 %</a:t>
              </a:r>
              <a:endParaRPr lang="uk-UA" sz="16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9" name="Группа 21"/>
          <p:cNvGrpSpPr>
            <a:grpSpLocks/>
          </p:cNvGrpSpPr>
          <p:nvPr/>
        </p:nvGrpSpPr>
        <p:grpSpPr bwMode="auto">
          <a:xfrm>
            <a:off x="1568778" y="2966559"/>
            <a:ext cx="3139748" cy="2796098"/>
            <a:chOff x="7240373" y="3786187"/>
            <a:chExt cx="1860765" cy="1685925"/>
          </a:xfrm>
        </p:grpSpPr>
        <p:sp>
          <p:nvSpPr>
            <p:cNvPr id="50" name="Пирог 49"/>
            <p:cNvSpPr/>
            <p:nvPr/>
          </p:nvSpPr>
          <p:spPr bwMode="auto">
            <a:xfrm rot="15402861">
              <a:off x="7415115" y="3786090"/>
              <a:ext cx="1685925" cy="1686120"/>
            </a:xfrm>
            <a:prstGeom prst="pie">
              <a:avLst>
                <a:gd name="adj1" fmla="val 15233450"/>
                <a:gd name="adj2" fmla="val 17601640"/>
              </a:avLst>
            </a:prstGeom>
            <a:solidFill>
              <a:srgbClr val="0070C0"/>
            </a:solidFill>
            <a:ln>
              <a:noFill/>
            </a:ln>
            <a:effectLst>
              <a:outerShdw blurRad="228600" dist="381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51" name="Овал 50"/>
            <p:cNvSpPr/>
            <p:nvPr/>
          </p:nvSpPr>
          <p:spPr bwMode="auto">
            <a:xfrm>
              <a:off x="7240373" y="4568825"/>
              <a:ext cx="385807" cy="38576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97000">
                  <a:schemeClr val="accent3">
                    <a:lumMod val="20000"/>
                    <a:lumOff val="80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>
              <a:outerShdw blurRad="215900" sx="96000" sy="9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52" name="Овал 51"/>
            <p:cNvSpPr/>
            <p:nvPr/>
          </p:nvSpPr>
          <p:spPr bwMode="auto">
            <a:xfrm>
              <a:off x="7284828" y="4614863"/>
              <a:ext cx="296896" cy="2889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53" name="Прямоугольник 48"/>
            <p:cNvSpPr>
              <a:spLocks noChangeArrowheads="1"/>
            </p:cNvSpPr>
            <p:nvPr/>
          </p:nvSpPr>
          <p:spPr bwMode="auto">
            <a:xfrm>
              <a:off x="7299325" y="4669434"/>
              <a:ext cx="320441" cy="19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Aft>
                  <a:spcPts val="600"/>
                </a:spcAft>
              </a:pPr>
              <a:r>
                <a:rPr lang="uk-UA" altLang="uk-UA" sz="1600" b="1" dirty="0" smtClean="0">
                  <a:latin typeface="Arial Black" pitchFamily="34" charset="0"/>
                </a:rPr>
                <a:t>7 %</a:t>
              </a:r>
              <a:endParaRPr lang="uk-UA" altLang="uk-UA" sz="1600" b="1" dirty="0">
                <a:latin typeface="Arial Black" pitchFamily="34" charset="0"/>
              </a:endParaRPr>
            </a:p>
          </p:txBody>
        </p:sp>
      </p:grpSp>
      <p:grpSp>
        <p:nvGrpSpPr>
          <p:cNvPr id="54" name="Группа 28"/>
          <p:cNvGrpSpPr>
            <a:grpSpLocks/>
          </p:cNvGrpSpPr>
          <p:nvPr/>
        </p:nvGrpSpPr>
        <p:grpSpPr bwMode="auto">
          <a:xfrm>
            <a:off x="2047406" y="3151017"/>
            <a:ext cx="2414256" cy="2446453"/>
            <a:chOff x="7491915" y="3906838"/>
            <a:chExt cx="1490159" cy="1446212"/>
          </a:xfrm>
        </p:grpSpPr>
        <p:sp>
          <p:nvSpPr>
            <p:cNvPr id="55" name="Пирог 54"/>
            <p:cNvSpPr/>
            <p:nvPr/>
          </p:nvSpPr>
          <p:spPr bwMode="auto">
            <a:xfrm rot="18859214">
              <a:off x="7536106" y="3907081"/>
              <a:ext cx="1446212" cy="1445725"/>
            </a:xfrm>
            <a:prstGeom prst="pie">
              <a:avLst>
                <a:gd name="adj1" fmla="val 14146576"/>
                <a:gd name="adj2" fmla="val 16481490"/>
              </a:avLst>
            </a:prstGeom>
            <a:solidFill>
              <a:srgbClr val="002060"/>
            </a:solidFill>
            <a:ln>
              <a:noFill/>
            </a:ln>
            <a:effectLst>
              <a:outerShdw blurRad="228600" dist="381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 bwMode="auto">
            <a:xfrm>
              <a:off x="7491915" y="4144963"/>
              <a:ext cx="288828" cy="28892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97000">
                  <a:schemeClr val="accent3">
                    <a:lumMod val="20000"/>
                    <a:lumOff val="80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>
              <a:outerShdw blurRad="215900" sx="96000" sy="9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57" name="Овал 56"/>
            <p:cNvSpPr/>
            <p:nvPr/>
          </p:nvSpPr>
          <p:spPr bwMode="auto">
            <a:xfrm>
              <a:off x="7525241" y="4178300"/>
              <a:ext cx="222175" cy="21748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58" name="Прямоугольник 49"/>
            <p:cNvSpPr>
              <a:spLocks noChangeArrowheads="1"/>
            </p:cNvSpPr>
            <p:nvPr/>
          </p:nvSpPr>
          <p:spPr bwMode="auto">
            <a:xfrm>
              <a:off x="7498360" y="4199673"/>
              <a:ext cx="304964" cy="170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Aft>
                  <a:spcPts val="600"/>
                </a:spcAft>
              </a:pPr>
              <a:r>
                <a:rPr lang="uk-UA" altLang="uk-UA" sz="1400" b="1" dirty="0" smtClean="0">
                  <a:solidFill>
                    <a:schemeClr val="bg1"/>
                  </a:solidFill>
                  <a:latin typeface="Arial Black" pitchFamily="34" charset="0"/>
                </a:rPr>
                <a:t>3 %</a:t>
              </a:r>
              <a:endParaRPr lang="uk-UA" altLang="uk-UA" sz="14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59" name="Группа 29"/>
          <p:cNvGrpSpPr>
            <a:grpSpLocks/>
          </p:cNvGrpSpPr>
          <p:nvPr/>
        </p:nvGrpSpPr>
        <p:grpSpPr bwMode="auto">
          <a:xfrm>
            <a:off x="1981418" y="2889490"/>
            <a:ext cx="2589934" cy="2730717"/>
            <a:chOff x="7656513" y="3978275"/>
            <a:chExt cx="1204912" cy="1254125"/>
          </a:xfrm>
        </p:grpSpPr>
        <p:sp>
          <p:nvSpPr>
            <p:cNvPr id="60" name="Пирог 59"/>
            <p:cNvSpPr/>
            <p:nvPr/>
          </p:nvSpPr>
          <p:spPr bwMode="auto">
            <a:xfrm>
              <a:off x="7656513" y="4027488"/>
              <a:ext cx="1204912" cy="1204912"/>
            </a:xfrm>
            <a:prstGeom prst="pie">
              <a:avLst>
                <a:gd name="adj1" fmla="val 13719806"/>
                <a:gd name="adj2" fmla="val 16200000"/>
              </a:avLst>
            </a:prstGeom>
            <a:solidFill>
              <a:srgbClr val="7030A0"/>
            </a:solidFill>
            <a:ln>
              <a:noFill/>
            </a:ln>
            <a:effectLst>
              <a:outerShdw blurRad="228600" dist="381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61" name="Овал 60"/>
            <p:cNvSpPr/>
            <p:nvPr/>
          </p:nvSpPr>
          <p:spPr bwMode="auto">
            <a:xfrm>
              <a:off x="7935913" y="3978275"/>
              <a:ext cx="241300" cy="2413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97000">
                  <a:schemeClr val="accent3">
                    <a:lumMod val="20000"/>
                    <a:lumOff val="80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>
              <a:outerShdw blurRad="215900" sx="96000" sy="9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62" name="Овал 61"/>
            <p:cNvSpPr/>
            <p:nvPr/>
          </p:nvSpPr>
          <p:spPr bwMode="auto">
            <a:xfrm>
              <a:off x="7964488" y="4005263"/>
              <a:ext cx="184150" cy="18097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63" name="Прямоугольник 50"/>
            <p:cNvSpPr>
              <a:spLocks noChangeArrowheads="1"/>
            </p:cNvSpPr>
            <p:nvPr/>
          </p:nvSpPr>
          <p:spPr bwMode="auto">
            <a:xfrm>
              <a:off x="7929973" y="4037483"/>
              <a:ext cx="276827" cy="155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Aft>
                  <a:spcPts val="600"/>
                </a:spcAft>
              </a:pPr>
              <a:r>
                <a:rPr lang="uk-UA" altLang="uk-UA" sz="1600" b="1" dirty="0" smtClean="0">
                  <a:solidFill>
                    <a:schemeClr val="bg1"/>
                  </a:solidFill>
                  <a:latin typeface="Arial Black" pitchFamily="34" charset="0"/>
                </a:rPr>
                <a:t>5 %</a:t>
              </a:r>
              <a:endParaRPr lang="uk-UA" altLang="uk-UA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74" name="Группа 51"/>
          <p:cNvGrpSpPr>
            <a:grpSpLocks/>
          </p:cNvGrpSpPr>
          <p:nvPr/>
        </p:nvGrpSpPr>
        <p:grpSpPr bwMode="auto">
          <a:xfrm>
            <a:off x="4592033" y="1618586"/>
            <a:ext cx="180316" cy="475468"/>
            <a:chOff x="9446075" y="2221915"/>
            <a:chExt cx="197321" cy="507386"/>
          </a:xfrm>
        </p:grpSpPr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9446075" y="2481950"/>
              <a:ext cx="192585" cy="103063"/>
            </a:xfrm>
            <a:prstGeom prst="line">
              <a:avLst/>
            </a:prstGeom>
            <a:ln>
              <a:solidFill>
                <a:srgbClr val="F8A51B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9643396" y="2221915"/>
              <a:ext cx="0" cy="507386"/>
            </a:xfrm>
            <a:prstGeom prst="line">
              <a:avLst/>
            </a:prstGeom>
            <a:ln>
              <a:solidFill>
                <a:srgbClr val="F8A5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Группа 52"/>
          <p:cNvGrpSpPr>
            <a:grpSpLocks/>
          </p:cNvGrpSpPr>
          <p:nvPr/>
        </p:nvGrpSpPr>
        <p:grpSpPr bwMode="auto">
          <a:xfrm>
            <a:off x="5587493" y="2931472"/>
            <a:ext cx="184643" cy="686457"/>
            <a:chOff x="9365484" y="2144010"/>
            <a:chExt cx="203143" cy="734219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9365484" y="2488871"/>
              <a:ext cx="192033" cy="10329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557517" y="2144010"/>
              <a:ext cx="11110" cy="7342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Группа 53"/>
          <p:cNvGrpSpPr>
            <a:grpSpLocks/>
          </p:cNvGrpSpPr>
          <p:nvPr/>
        </p:nvGrpSpPr>
        <p:grpSpPr bwMode="auto">
          <a:xfrm>
            <a:off x="5546195" y="4365104"/>
            <a:ext cx="188971" cy="475468"/>
            <a:chOff x="9355841" y="2229018"/>
            <a:chExt cx="206964" cy="507386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9355841" y="2489053"/>
              <a:ext cx="202224" cy="34883"/>
            </a:xfrm>
            <a:prstGeom prst="line">
              <a:avLst/>
            </a:prstGeom>
            <a:ln>
              <a:solidFill>
                <a:srgbClr val="FFC000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9562805" y="2229018"/>
              <a:ext cx="0" cy="5073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54"/>
          <p:cNvGrpSpPr>
            <a:grpSpLocks/>
          </p:cNvGrpSpPr>
          <p:nvPr/>
        </p:nvGrpSpPr>
        <p:grpSpPr bwMode="auto">
          <a:xfrm>
            <a:off x="4620171" y="5517062"/>
            <a:ext cx="310142" cy="687943"/>
            <a:chOff x="9233616" y="2307072"/>
            <a:chExt cx="341551" cy="734219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>
              <a:off x="9233616" y="2479922"/>
              <a:ext cx="330431" cy="171265"/>
            </a:xfrm>
            <a:prstGeom prst="line">
              <a:avLst/>
            </a:prstGeom>
            <a:ln>
              <a:solidFill>
                <a:srgbClr val="03A35E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9564047" y="2307072"/>
              <a:ext cx="11120" cy="734219"/>
            </a:xfrm>
            <a:prstGeom prst="line">
              <a:avLst/>
            </a:prstGeom>
            <a:ln>
              <a:solidFill>
                <a:srgbClr val="03A4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Группа 55"/>
          <p:cNvGrpSpPr>
            <a:grpSpLocks/>
          </p:cNvGrpSpPr>
          <p:nvPr/>
        </p:nvGrpSpPr>
        <p:grpSpPr bwMode="auto">
          <a:xfrm rot="5400000">
            <a:off x="2947882" y="5515731"/>
            <a:ext cx="264481" cy="1357415"/>
            <a:chOff x="9349264" y="2144010"/>
            <a:chExt cx="219363" cy="734219"/>
          </a:xfrm>
        </p:grpSpPr>
        <p:cxnSp>
          <p:nvCxnSpPr>
            <p:cNvPr id="87" name="Прямая соединительная линия 86"/>
            <p:cNvCxnSpPr/>
            <p:nvPr/>
          </p:nvCxnSpPr>
          <p:spPr>
            <a:xfrm rot="16200000" flipH="1">
              <a:off x="9423750" y="2344173"/>
              <a:ext cx="59299" cy="208272"/>
            </a:xfrm>
            <a:prstGeom prst="line">
              <a:avLst/>
            </a:prstGeom>
            <a:ln>
              <a:solidFill>
                <a:srgbClr val="02ACAC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flipH="1">
              <a:off x="9557536" y="2144010"/>
              <a:ext cx="11091" cy="734219"/>
            </a:xfrm>
            <a:prstGeom prst="line">
              <a:avLst/>
            </a:prstGeom>
            <a:ln>
              <a:solidFill>
                <a:srgbClr val="02AC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па 56"/>
          <p:cNvGrpSpPr>
            <a:grpSpLocks/>
          </p:cNvGrpSpPr>
          <p:nvPr/>
        </p:nvGrpSpPr>
        <p:grpSpPr bwMode="auto">
          <a:xfrm flipH="1">
            <a:off x="1890792" y="5498231"/>
            <a:ext cx="243787" cy="580963"/>
            <a:chOff x="9300122" y="2144010"/>
            <a:chExt cx="268505" cy="734219"/>
          </a:xfrm>
        </p:grpSpPr>
        <p:cxnSp>
          <p:nvCxnSpPr>
            <p:cNvPr id="90" name="Прямая соединительная линия 89"/>
            <p:cNvCxnSpPr/>
            <p:nvPr/>
          </p:nvCxnSpPr>
          <p:spPr>
            <a:xfrm>
              <a:off x="9300122" y="2281090"/>
              <a:ext cx="257383" cy="206558"/>
            </a:xfrm>
            <a:prstGeom prst="line">
              <a:avLst/>
            </a:prstGeom>
            <a:ln>
              <a:solidFill>
                <a:srgbClr val="0070C0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9557505" y="2144010"/>
              <a:ext cx="11122" cy="73421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Группа 57"/>
          <p:cNvGrpSpPr>
            <a:grpSpLocks/>
          </p:cNvGrpSpPr>
          <p:nvPr/>
        </p:nvGrpSpPr>
        <p:grpSpPr bwMode="auto">
          <a:xfrm flipH="1">
            <a:off x="1420606" y="4267257"/>
            <a:ext cx="217821" cy="580963"/>
            <a:chOff x="9318543" y="2097977"/>
            <a:chExt cx="239740" cy="734130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9318543" y="2471614"/>
              <a:ext cx="239740" cy="15021"/>
            </a:xfrm>
            <a:prstGeom prst="line">
              <a:avLst/>
            </a:prstGeom>
            <a:ln>
              <a:solidFill>
                <a:srgbClr val="582E92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flipH="1">
              <a:off x="9545582" y="2097977"/>
              <a:ext cx="11114" cy="734130"/>
            </a:xfrm>
            <a:prstGeom prst="line">
              <a:avLst/>
            </a:prstGeom>
            <a:ln>
              <a:solidFill>
                <a:srgbClr val="582E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58"/>
          <p:cNvGrpSpPr>
            <a:grpSpLocks/>
          </p:cNvGrpSpPr>
          <p:nvPr/>
        </p:nvGrpSpPr>
        <p:grpSpPr bwMode="auto">
          <a:xfrm flipH="1">
            <a:off x="1782479" y="3054760"/>
            <a:ext cx="352638" cy="768440"/>
            <a:chOff x="9269500" y="2144010"/>
            <a:chExt cx="299127" cy="734219"/>
          </a:xfrm>
        </p:grpSpPr>
        <p:cxnSp>
          <p:nvCxnSpPr>
            <p:cNvPr id="96" name="Прямая соединительная линия 95"/>
            <p:cNvCxnSpPr/>
            <p:nvPr/>
          </p:nvCxnSpPr>
          <p:spPr>
            <a:xfrm flipV="1">
              <a:off x="9269500" y="2489525"/>
              <a:ext cx="287990" cy="296156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9557490" y="2144010"/>
              <a:ext cx="11137" cy="73421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Группа 59"/>
          <p:cNvGrpSpPr>
            <a:grpSpLocks/>
          </p:cNvGrpSpPr>
          <p:nvPr/>
        </p:nvGrpSpPr>
        <p:grpSpPr bwMode="auto">
          <a:xfrm rot="16200000" flipV="1">
            <a:off x="1838733" y="2210592"/>
            <a:ext cx="243678" cy="1338662"/>
            <a:chOff x="9361290" y="2220357"/>
            <a:chExt cx="202361" cy="724068"/>
          </a:xfrm>
        </p:grpSpPr>
        <p:cxnSp>
          <p:nvCxnSpPr>
            <p:cNvPr id="99" name="Прямая соединительная линия 98"/>
            <p:cNvCxnSpPr/>
            <p:nvPr/>
          </p:nvCxnSpPr>
          <p:spPr>
            <a:xfrm rot="16200000" flipH="1">
              <a:off x="9341614" y="2256073"/>
              <a:ext cx="267625" cy="196192"/>
            </a:xfrm>
            <a:prstGeom prst="line">
              <a:avLst/>
            </a:prstGeom>
            <a:ln>
              <a:solidFill>
                <a:srgbClr val="7030A0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rot="16200000" flipH="1">
              <a:off x="9231657" y="2612431"/>
              <a:ext cx="663989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4740120" y="1553324"/>
            <a:ext cx="158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Agriculture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757709" y="3093046"/>
            <a:ext cx="190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Industry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735166" y="4437112"/>
            <a:ext cx="124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Trade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48264" y="6412685"/>
            <a:ext cx="144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Transport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20337" y="5661248"/>
            <a:ext cx="222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Public Management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467807" y="2399701"/>
            <a:ext cx="85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Other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05948" y="3068960"/>
            <a:ext cx="95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Health Care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-30432" y="4393678"/>
            <a:ext cx="155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Construction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60195" y="5445224"/>
            <a:ext cx="203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Education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and Science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409168" y="1052736"/>
            <a:ext cx="466270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Main sectors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foreign </a:t>
            </a:r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investment</a:t>
            </a:r>
            <a:endParaRPr lang="uk-UA" sz="2800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Группа 116"/>
          <p:cNvGrpSpPr>
            <a:grpSpLocks/>
          </p:cNvGrpSpPr>
          <p:nvPr/>
        </p:nvGrpSpPr>
        <p:grpSpPr bwMode="auto">
          <a:xfrm rot="5400000">
            <a:off x="9231715" y="782719"/>
            <a:ext cx="954005" cy="3618476"/>
            <a:chOff x="562235" y="836157"/>
            <a:chExt cx="1240794" cy="3732510"/>
          </a:xfrm>
        </p:grpSpPr>
        <p:sp>
          <p:nvSpPr>
            <p:cNvPr id="116" name="Прямоугольник 115"/>
            <p:cNvSpPr/>
            <p:nvPr/>
          </p:nvSpPr>
          <p:spPr>
            <a:xfrm>
              <a:off x="562235" y="1416587"/>
              <a:ext cx="1240794" cy="315208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20000">
                  <a:srgbClr val="FF6600"/>
                </a:gs>
                <a:gs pos="83000">
                  <a:srgbClr val="FF0000"/>
                </a:gs>
                <a:gs pos="100000">
                  <a:srgbClr val="A80000"/>
                </a:gs>
              </a:gsLst>
              <a:lin ang="0" scaled="1"/>
              <a:tileRect/>
            </a:gradFill>
            <a:ln>
              <a:noFill/>
            </a:ln>
            <a:effectLst>
              <a:outerShdw blurRad="165100" dist="38100" dir="16200000" sx="95000" sy="95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13" name="TextBox 14"/>
            <p:cNvSpPr txBox="1">
              <a:spLocks noChangeArrowheads="1"/>
            </p:cNvSpPr>
            <p:nvPr/>
          </p:nvSpPr>
          <p:spPr bwMode="auto">
            <a:xfrm rot="16200000">
              <a:off x="603756" y="1127749"/>
              <a:ext cx="1063544" cy="480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uk-UA" b="1" dirty="0" smtClean="0">
                  <a:latin typeface="Arial Black" pitchFamily="34" charset="0"/>
                </a:rPr>
                <a:t>41,9 %</a:t>
              </a:r>
              <a:endParaRPr lang="uk-UA" altLang="uk-UA" b="1" dirty="0">
                <a:latin typeface="Arial Black" pitchFamily="34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 rot="16200000">
              <a:off x="471112" y="3319874"/>
              <a:ext cx="1382675" cy="620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400"/>
                </a:spcBef>
                <a:spcAft>
                  <a:spcPts val="0"/>
                </a:spcAft>
                <a:defRPr/>
              </a:pPr>
              <a:r>
                <a:rPr lang="en-US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anose="020B0503020204020204" pitchFamily="34" charset="0"/>
                </a:rPr>
                <a:t>Industry</a:t>
              </a:r>
              <a:endParaRPr lang="uk-UA" sz="2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22" name="Прямоугольник 121"/>
          <p:cNvSpPr/>
          <p:nvPr/>
        </p:nvSpPr>
        <p:spPr bwMode="auto">
          <a:xfrm rot="5400000">
            <a:off x="9801411" y="2094647"/>
            <a:ext cx="954007" cy="3298875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innerShdw blurRad="165100" dist="25400" dir="162000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grpSp>
        <p:nvGrpSpPr>
          <p:cNvPr id="124" name="Группа 116"/>
          <p:cNvGrpSpPr>
            <a:grpSpLocks/>
          </p:cNvGrpSpPr>
          <p:nvPr/>
        </p:nvGrpSpPr>
        <p:grpSpPr bwMode="auto">
          <a:xfrm rot="5400000">
            <a:off x="9791129" y="3308502"/>
            <a:ext cx="954005" cy="3319439"/>
            <a:chOff x="381105" y="1859777"/>
            <a:chExt cx="1240794" cy="2887044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381105" y="1859777"/>
              <a:ext cx="1240794" cy="2887044"/>
            </a:xfrm>
            <a:prstGeom prst="rect">
              <a:avLst/>
            </a:prstGeom>
            <a:pattFill prst="pct50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innerShdw blurRad="165100" dist="25400" dir="16200000">
                <a:schemeClr val="tx1">
                  <a:lumMod val="65000"/>
                  <a:lumOff val="3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26" name="TextBox 14"/>
            <p:cNvSpPr txBox="1">
              <a:spLocks noChangeArrowheads="1"/>
            </p:cNvSpPr>
            <p:nvPr/>
          </p:nvSpPr>
          <p:spPr bwMode="auto">
            <a:xfrm rot="16200000">
              <a:off x="585276" y="2306540"/>
              <a:ext cx="896745" cy="480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uk-UA" b="1" dirty="0" smtClean="0">
                  <a:latin typeface="Arial Black" pitchFamily="34" charset="0"/>
                </a:rPr>
                <a:t>10,1 %</a:t>
              </a:r>
              <a:endParaRPr lang="uk-UA" altLang="uk-UA" b="1" dirty="0">
                <a:latin typeface="Arial Black" pitchFamily="34" charset="0"/>
              </a:endParaRPr>
            </a:p>
          </p:txBody>
        </p:sp>
      </p:grpSp>
      <p:grpSp>
        <p:nvGrpSpPr>
          <p:cNvPr id="130" name="Группа 116"/>
          <p:cNvGrpSpPr>
            <a:grpSpLocks/>
          </p:cNvGrpSpPr>
          <p:nvPr/>
        </p:nvGrpSpPr>
        <p:grpSpPr bwMode="auto">
          <a:xfrm rot="5400000">
            <a:off x="9465239" y="4134738"/>
            <a:ext cx="954005" cy="3971221"/>
            <a:chOff x="525765" y="1859777"/>
            <a:chExt cx="1240794" cy="3565833"/>
          </a:xfrm>
        </p:grpSpPr>
        <p:grpSp>
          <p:nvGrpSpPr>
            <p:cNvPr id="131" name="Группа 115"/>
            <p:cNvGrpSpPr/>
            <p:nvPr/>
          </p:nvGrpSpPr>
          <p:grpSpPr>
            <a:xfrm>
              <a:off x="525765" y="1859777"/>
              <a:ext cx="1240794" cy="3565833"/>
              <a:chOff x="525765" y="1859777"/>
              <a:chExt cx="1240794" cy="3565833"/>
            </a:xfrm>
            <a:effectLst>
              <a:reflection blurRad="6350" stA="25000" endPos="33000" dist="50800" dir="5400000" sy="-100000" algn="bl" rotWithShape="0"/>
            </a:effectLst>
          </p:grpSpPr>
          <p:sp>
            <p:nvSpPr>
              <p:cNvPr id="134" name="Прямоугольник 133"/>
              <p:cNvSpPr/>
              <p:nvPr/>
            </p:nvSpPr>
            <p:spPr>
              <a:xfrm>
                <a:off x="525765" y="1859777"/>
                <a:ext cx="1240794" cy="2887044"/>
              </a:xfrm>
              <a:prstGeom prst="rect">
                <a:avLst/>
              </a:prstGeom>
              <a:pattFill prst="pct50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65100" dist="25400" dir="16200000">
                  <a:schemeClr val="tx1">
                    <a:lumMod val="65000"/>
                    <a:lumOff val="3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525765" y="4688115"/>
                <a:ext cx="1240794" cy="737495"/>
              </a:xfrm>
              <a:prstGeom prst="rect">
                <a:avLst/>
              </a:prstGeom>
              <a:gradFill flip="none" rotWithShape="1">
                <a:gsLst>
                  <a:gs pos="0">
                    <a:srgbClr val="FFCC00"/>
                  </a:gs>
                  <a:gs pos="20000">
                    <a:srgbClr val="FFFF00"/>
                  </a:gs>
                  <a:gs pos="83000">
                    <a:srgbClr val="FF9900"/>
                  </a:gs>
                  <a:gs pos="100000">
                    <a:srgbClr val="FF9900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65100" dist="38100" dir="16200000" sx="95000" sy="95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</p:grpSp>
        <p:sp>
          <p:nvSpPr>
            <p:cNvPr id="132" name="TextBox 14"/>
            <p:cNvSpPr txBox="1">
              <a:spLocks noChangeArrowheads="1"/>
            </p:cNvSpPr>
            <p:nvPr/>
          </p:nvSpPr>
          <p:spPr bwMode="auto">
            <a:xfrm rot="16200000">
              <a:off x="784494" y="2346596"/>
              <a:ext cx="787621" cy="480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uk-UA" b="1" dirty="0" smtClean="0">
                  <a:latin typeface="Arial Black" pitchFamily="34" charset="0"/>
                </a:rPr>
                <a:t>6,8 %</a:t>
              </a:r>
              <a:endParaRPr lang="uk-UA" altLang="uk-UA" b="1" dirty="0">
                <a:latin typeface="Arial Black" pitchFamily="34" charset="0"/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 rot="16200000">
              <a:off x="726219" y="4489058"/>
              <a:ext cx="865347" cy="600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anose="020B0503020204020204" pitchFamily="34" charset="0"/>
                </a:rPr>
                <a:t>Other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endParaRPr>
            </a:p>
          </p:txBody>
        </p:sp>
      </p:grpSp>
      <p:sp>
        <p:nvSpPr>
          <p:cNvPr id="136" name="Прямоугольник 135"/>
          <p:cNvSpPr/>
          <p:nvPr/>
        </p:nvSpPr>
        <p:spPr bwMode="auto">
          <a:xfrm rot="5400000">
            <a:off x="8963821" y="2240079"/>
            <a:ext cx="948669" cy="3034205"/>
          </a:xfrm>
          <a:prstGeom prst="rect">
            <a:avLst/>
          </a:prstGeom>
          <a:gradFill>
            <a:gsLst>
              <a:gs pos="0">
                <a:srgbClr val="92D050"/>
              </a:gs>
              <a:gs pos="20000">
                <a:srgbClr val="99FF66"/>
              </a:gs>
              <a:gs pos="90000">
                <a:srgbClr val="00B050"/>
              </a:gs>
              <a:gs pos="100000">
                <a:srgbClr val="009A46"/>
              </a:gs>
            </a:gsLst>
            <a:lin ang="0" scaled="1"/>
          </a:gradFill>
          <a:ln>
            <a:noFill/>
          </a:ln>
          <a:effectLst>
            <a:outerShdw blurRad="165100" dist="38100" dir="16200000" sx="95000" sy="95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7" name="Прямоугольник 136"/>
          <p:cNvSpPr/>
          <p:nvPr/>
        </p:nvSpPr>
        <p:spPr bwMode="auto">
          <a:xfrm>
            <a:off x="7967414" y="3523596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Warehousing</a:t>
            </a:r>
            <a:endParaRPr lang="uk-UA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8" name="TextBox 14"/>
          <p:cNvSpPr txBox="1">
            <a:spLocks noChangeArrowheads="1"/>
          </p:cNvSpPr>
          <p:nvPr/>
        </p:nvSpPr>
        <p:spPr bwMode="auto">
          <a:xfrm>
            <a:off x="10476186" y="3573016"/>
            <a:ext cx="1091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uk-UA" altLang="uk-UA" b="1" dirty="0" smtClean="0">
                <a:latin typeface="Arial Black" pitchFamily="34" charset="0"/>
              </a:rPr>
              <a:t>41,2 %</a:t>
            </a:r>
            <a:endParaRPr lang="uk-UA" altLang="uk-UA" b="1" dirty="0">
              <a:latin typeface="Arial Black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 bwMode="auto">
          <a:xfrm rot="5400000">
            <a:off x="8095250" y="4334759"/>
            <a:ext cx="981880" cy="1269575"/>
          </a:xfrm>
          <a:prstGeom prst="rect">
            <a:avLst/>
          </a:prstGeom>
          <a:gradFill>
            <a:gsLst>
              <a:gs pos="0">
                <a:srgbClr val="0066CC"/>
              </a:gs>
              <a:gs pos="20000">
                <a:srgbClr val="0099CC"/>
              </a:gs>
              <a:gs pos="83000">
                <a:srgbClr val="3366CC"/>
              </a:gs>
              <a:gs pos="100000">
                <a:srgbClr val="003399"/>
              </a:gs>
            </a:gsLst>
            <a:lin ang="0" scaled="1"/>
          </a:gradFill>
          <a:ln>
            <a:noFill/>
          </a:ln>
          <a:effectLst>
            <a:outerShdw blurRad="165100" dist="38100" dir="16200000" sx="95000" sy="95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1" name="Прямоугольник 140"/>
          <p:cNvSpPr/>
          <p:nvPr/>
        </p:nvSpPr>
        <p:spPr bwMode="auto">
          <a:xfrm>
            <a:off x="8284885" y="4581128"/>
            <a:ext cx="2994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Administrative services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-25474" y="114181"/>
            <a:ext cx="7853496" cy="8459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TextBox 145"/>
          <p:cNvSpPr txBox="1"/>
          <p:nvPr/>
        </p:nvSpPr>
        <p:spPr>
          <a:xfrm>
            <a:off x="190550" y="190381"/>
            <a:ext cx="752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Diversified Economy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V="1">
            <a:off x="7409167" y="1923863"/>
            <a:ext cx="1" cy="490923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48820" y="1074865"/>
            <a:ext cx="453135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Structure of economy</a:t>
            </a:r>
            <a:endParaRPr lang="uk-UA" sz="2800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1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2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2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2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3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8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8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9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9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8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5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6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6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6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7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82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32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330"/>
                            </p:stCondLst>
                            <p:childTnLst>
                              <p:par>
                                <p:cTn id="1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58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8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9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 animBg="1"/>
      <p:bldP spid="122" grpId="0" animBg="1"/>
      <p:bldP spid="136" grpId="0" animBg="1"/>
      <p:bldP spid="137" grpId="0"/>
      <p:bldP spid="138" grpId="0"/>
      <p:bldP spid="139" grpId="0" animBg="1"/>
      <p:bldP spid="141" grpId="0"/>
      <p:bldP spid="144" grpId="0" animBg="1"/>
      <p:bldP spid="146" grpId="0"/>
      <p:bldP spid="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2" descr="C:\Users\Human\Desktop\Рисунок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26"/>
          <a:stretch/>
        </p:blipFill>
        <p:spPr bwMode="auto">
          <a:xfrm>
            <a:off x="41182" y="1455722"/>
            <a:ext cx="950084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5474" y="116632"/>
            <a:ext cx="9600684" cy="14401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914" y="260648"/>
            <a:ext cx="9240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Substantial Scientific Capability and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Highly Skilled Labor Resources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uman\Desktop\шапка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3" t="10958"/>
          <a:stretch/>
        </p:blipFill>
        <p:spPr bwMode="auto">
          <a:xfrm>
            <a:off x="545254" y="1772816"/>
            <a:ext cx="1969402" cy="11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56" y="1986955"/>
            <a:ext cx="2707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29 </a:t>
            </a:r>
            <a:r>
              <a:rPr lang="en-US" sz="32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000 </a:t>
            </a:r>
            <a:r>
              <a:rPr lang="en-US" sz="2400" b="1" i="1" dirty="0" smtClean="0">
                <a:latin typeface="Book Antiqua" panose="02040602050305030304" pitchFamily="18" charset="0"/>
              </a:rPr>
              <a:t>students</a:t>
            </a:r>
            <a:endParaRPr lang="uk-UA" sz="2400" b="1" i="1" dirty="0" smtClean="0">
              <a:latin typeface="Book Antiqua" panose="02040602050305030304" pitchFamily="18" charset="0"/>
            </a:endParaRPr>
          </a:p>
        </p:txBody>
      </p:sp>
      <p:pic>
        <p:nvPicPr>
          <p:cNvPr id="1027" name="Picture 3" descr="C:\Users\Human\Desktop\icons8-университет-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6" y="3356776"/>
            <a:ext cx="1748042" cy="1461715"/>
          </a:xfrm>
          <a:prstGeom prst="rect">
            <a:avLst/>
          </a:prstGeom>
          <a:solidFill>
            <a:srgbClr val="FFC000"/>
          </a:solidFill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68628" y="3409262"/>
            <a:ext cx="782162" cy="288032"/>
          </a:xfrm>
          <a:prstGeom prst="line">
            <a:avLst/>
          </a:prstGeom>
          <a:ln w="50800">
            <a:solidFill>
              <a:srgbClr val="001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66615" y="3409262"/>
            <a:ext cx="782162" cy="288032"/>
          </a:xfrm>
          <a:prstGeom prst="line">
            <a:avLst/>
          </a:prstGeom>
          <a:ln w="50800">
            <a:solidFill>
              <a:srgbClr val="001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8874" y="3764466"/>
            <a:ext cx="4484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latin typeface="Book Antiqua" panose="02040602050305030304" pitchFamily="18" charset="0"/>
              </a:rPr>
              <a:t>Higher educational </a:t>
            </a:r>
          </a:p>
          <a:p>
            <a:pPr algn="r"/>
            <a:r>
              <a:rPr lang="en-US" sz="2400" b="1" i="1" dirty="0" smtClean="0">
                <a:latin typeface="Book Antiqua" panose="02040602050305030304" pitchFamily="18" charset="0"/>
              </a:rPr>
              <a:t>institutions</a:t>
            </a:r>
            <a:r>
              <a:rPr lang="uk-UA" b="1" i="1" dirty="0" smtClean="0">
                <a:latin typeface="Book Antiqua" panose="02040602050305030304" pitchFamily="18" charset="0"/>
              </a:rPr>
              <a:t>                   </a:t>
            </a:r>
            <a:endParaRPr lang="en-US" b="1" i="1" dirty="0" smtClean="0">
              <a:latin typeface="Book Antiqua" panose="02040602050305030304" pitchFamily="18" charset="0"/>
            </a:endParaRPr>
          </a:p>
          <a:p>
            <a:pPr algn="r"/>
            <a:r>
              <a:rPr lang="en-US" b="1" i="1" dirty="0" smtClean="0">
                <a:latin typeface="Book Antiqua" panose="02040602050305030304" pitchFamily="18" charset="0"/>
              </a:rPr>
              <a:t>(I</a:t>
            </a:r>
            <a:r>
              <a:rPr lang="uk-UA" b="1" i="1" dirty="0" smtClean="0">
                <a:latin typeface="Book Antiqua" panose="02040602050305030304" pitchFamily="18" charset="0"/>
              </a:rPr>
              <a:t>-</a:t>
            </a:r>
            <a:r>
              <a:rPr lang="en-US" b="1" i="1" dirty="0">
                <a:latin typeface="Book Antiqua" panose="02040602050305030304" pitchFamily="18" charset="0"/>
              </a:rPr>
              <a:t>IV accreditation </a:t>
            </a:r>
            <a:r>
              <a:rPr lang="en-US" b="1" i="1" dirty="0" smtClean="0">
                <a:latin typeface="Book Antiqua" panose="02040602050305030304" pitchFamily="18" charset="0"/>
              </a:rPr>
              <a:t>levels)</a:t>
            </a:r>
            <a:endParaRPr lang="ru-RU" b="1" i="1" dirty="0">
              <a:latin typeface="Book Antiqua" panose="0204060205030503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1976" y="3634230"/>
            <a:ext cx="864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16</a:t>
            </a:r>
            <a:endParaRPr lang="en-US" sz="4000" b="1" dirty="0" smtClean="0">
              <a:solidFill>
                <a:srgbClr val="A8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5" name="Picture 22" descr="C:\Users\Human\Desktop\Рисунок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36"/>
          <a:stretch/>
        </p:blipFill>
        <p:spPr bwMode="auto">
          <a:xfrm>
            <a:off x="-34792" y="4898132"/>
            <a:ext cx="959045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983411" y="3148642"/>
            <a:ext cx="4880105" cy="1333"/>
          </a:xfrm>
          <a:prstGeom prst="line">
            <a:avLst/>
          </a:prstGeom>
          <a:ln w="177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2" descr="C:\Users\Human\Desktop\Рисунок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2" r="65656"/>
          <a:stretch/>
        </p:blipFill>
        <p:spPr bwMode="auto">
          <a:xfrm>
            <a:off x="5854890" y="3066223"/>
            <a:ext cx="819865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Прямая соединительная линия 49"/>
          <p:cNvCxnSpPr/>
          <p:nvPr/>
        </p:nvCxnSpPr>
        <p:spPr>
          <a:xfrm flipH="1" flipV="1">
            <a:off x="6589908" y="3801452"/>
            <a:ext cx="24067" cy="2079592"/>
          </a:xfrm>
          <a:prstGeom prst="line">
            <a:avLst/>
          </a:prstGeom>
          <a:ln w="177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22" descr="C:\Users\Human\Desktop\Рисунок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r="16654"/>
          <a:stretch/>
        </p:blipFill>
        <p:spPr bwMode="auto">
          <a:xfrm>
            <a:off x="326942" y="4910934"/>
            <a:ext cx="6369858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Human\Desktop\ЧНУ_log2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25" y="4797152"/>
            <a:ext cx="2118271" cy="188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Human\Desktop\нук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97" y="5029302"/>
            <a:ext cx="1293113" cy="16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Human\Desktop\Безымянный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947" y="5028942"/>
            <a:ext cx="41624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ов’язане зображенн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88" y="4903041"/>
            <a:ext cx="1517909" cy="167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084739" y="5213434"/>
            <a:ext cx="489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III </a:t>
            </a:r>
            <a:r>
              <a:rPr lang="en-US" sz="2400" b="1" i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place</a:t>
            </a:r>
          </a:p>
          <a:p>
            <a:pPr lvl="0" algn="ctr"/>
            <a:r>
              <a:rPr lang="en-US" sz="2400" b="1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among </a:t>
            </a:r>
            <a:r>
              <a:rPr lang="en-US" sz="2400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the regions of Ukraine in terms of wages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70436" y="3501008"/>
            <a:ext cx="5101434" cy="1376290"/>
          </a:xfrm>
          <a:prstGeom prst="rect">
            <a:avLst/>
          </a:prstGeom>
          <a:noFill/>
          <a:ln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237693" y="1772816"/>
            <a:ext cx="45336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67</a:t>
            </a:r>
            <a:r>
              <a:rPr lang="uk-UA" sz="28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%</a:t>
            </a:r>
            <a:r>
              <a:rPr lang="uk-UA" sz="28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(531</a:t>
            </a:r>
            <a:r>
              <a:rPr lang="en-US" sz="2400" b="1" dirty="0">
                <a:solidFill>
                  <a:srgbClr val="A8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5</a:t>
            </a:r>
            <a:r>
              <a:rPr lang="en-US" sz="24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00</a:t>
            </a:r>
            <a:r>
              <a:rPr lang="uk-UA" sz="28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of people</a:t>
            </a:r>
            <a:r>
              <a:rPr lang="uk-UA" sz="24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)</a:t>
            </a:r>
            <a:endParaRPr lang="uk-UA" sz="2800" b="1" dirty="0" smtClean="0">
              <a:solidFill>
                <a:srgbClr val="A8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400" b="1" i="1" dirty="0">
                <a:latin typeface="Book Antiqua" panose="02040602050305030304" pitchFamily="18" charset="0"/>
              </a:rPr>
              <a:t>economically active </a:t>
            </a:r>
            <a:r>
              <a:rPr lang="en-US" sz="2400" b="1" i="1" dirty="0" smtClean="0">
                <a:latin typeface="Book Antiqua" panose="02040602050305030304" pitchFamily="18" charset="0"/>
              </a:rPr>
              <a:t>population</a:t>
            </a:r>
          </a:p>
          <a:p>
            <a:pPr algn="ctr"/>
            <a:r>
              <a:rPr lang="en-US" sz="2400" b="1" i="1" dirty="0" smtClean="0">
                <a:latin typeface="Book Antiqua" panose="02040602050305030304" pitchFamily="18" charset="0"/>
              </a:rPr>
              <a:t> </a:t>
            </a:r>
            <a:r>
              <a:rPr lang="en-US" sz="2400" b="1" i="1" dirty="0">
                <a:latin typeface="Book Antiqua" panose="02040602050305030304" pitchFamily="18" charset="0"/>
              </a:rPr>
              <a:t>of employment age</a:t>
            </a:r>
            <a:endParaRPr lang="uk-UA" sz="2400" b="1" i="1" dirty="0" smtClean="0">
              <a:latin typeface="Book Antiqua" panose="020406020503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4739" y="3548306"/>
            <a:ext cx="48926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VII </a:t>
            </a:r>
            <a:r>
              <a:rPr lang="en-US" sz="2400" b="1" i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place </a:t>
            </a:r>
            <a:r>
              <a:rPr lang="uk-UA" sz="2400" b="1" i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(</a:t>
            </a:r>
            <a:r>
              <a:rPr lang="en-US" sz="2400" b="1" i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$ 12</a:t>
            </a:r>
            <a:r>
              <a:rPr lang="uk-UA" sz="2400" b="1" i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 err="1" smtClean="0">
                <a:solidFill>
                  <a:srgbClr val="A80000"/>
                </a:solidFill>
                <a:latin typeface="Book Antiqua" panose="02040602050305030304" pitchFamily="18" charset="0"/>
              </a:rPr>
              <a:t>mln</a:t>
            </a:r>
            <a:r>
              <a:rPr lang="uk-UA" sz="2400" b="1" i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)*</a:t>
            </a:r>
            <a:r>
              <a:rPr lang="en-US" sz="2400" b="1" i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n-US" sz="2400" b="1" i="1" dirty="0" smtClean="0">
                <a:latin typeface="Book Antiqua" panose="02040602050305030304" pitchFamily="18" charset="0"/>
              </a:rPr>
              <a:t>among </a:t>
            </a:r>
            <a:r>
              <a:rPr lang="en-US" sz="2400" b="1" i="1" dirty="0">
                <a:latin typeface="Book Antiqua" panose="02040602050305030304" pitchFamily="18" charset="0"/>
              </a:rPr>
              <a:t>Ukrainian Regions </a:t>
            </a:r>
            <a:r>
              <a:rPr lang="en-US" sz="2400" b="1" i="1" dirty="0" smtClean="0">
                <a:latin typeface="Book Antiqua" panose="02040602050305030304" pitchFamily="18" charset="0"/>
              </a:rPr>
              <a:t>by</a:t>
            </a:r>
            <a:r>
              <a:rPr lang="en-US" sz="2400" b="1" i="1" dirty="0">
                <a:latin typeface="Book Antiqua" panose="02040602050305030304" pitchFamily="18" charset="0"/>
              </a:rPr>
              <a:t/>
            </a:r>
            <a:br>
              <a:rPr lang="en-US" sz="2400" b="1" i="1" dirty="0">
                <a:latin typeface="Book Antiqua" panose="02040602050305030304" pitchFamily="18" charset="0"/>
              </a:rPr>
            </a:br>
            <a:r>
              <a:rPr lang="en-US" sz="2400" b="1" i="1" dirty="0" smtClean="0">
                <a:latin typeface="Book Antiqua" panose="02040602050305030304" pitchFamily="18" charset="0"/>
              </a:rPr>
              <a:t>innovation </a:t>
            </a:r>
            <a:r>
              <a:rPr lang="en-US" sz="2400" b="1" i="1" dirty="0">
                <a:latin typeface="Book Antiqua" panose="02040602050305030304" pitchFamily="18" charset="0"/>
              </a:rPr>
              <a:t>activities </a:t>
            </a:r>
            <a:r>
              <a:rPr lang="en-US" sz="2400" b="1" i="1" dirty="0" smtClean="0">
                <a:latin typeface="Book Antiqua" panose="02040602050305030304" pitchFamily="18" charset="0"/>
              </a:rPr>
              <a:t>expenditures</a:t>
            </a:r>
            <a:endParaRPr lang="en-US" sz="2400" b="1" i="1" dirty="0">
              <a:latin typeface="Book Antiqua" panose="0204060205030503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74017" y="5192866"/>
            <a:ext cx="5101434" cy="1376290"/>
          </a:xfrm>
          <a:prstGeom prst="rect">
            <a:avLst/>
          </a:prstGeom>
          <a:noFill/>
          <a:ln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959302" y="1764587"/>
            <a:ext cx="5101434" cy="1376290"/>
          </a:xfrm>
          <a:prstGeom prst="rect">
            <a:avLst/>
          </a:prstGeom>
          <a:noFill/>
          <a:ln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817359" y="6577607"/>
            <a:ext cx="13265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400" dirty="0">
                <a:solidFill>
                  <a:prstClr val="black"/>
                </a:solidFill>
                <a:latin typeface="Book Antiqua" panose="02040602050305030304" pitchFamily="18" charset="0"/>
              </a:rPr>
              <a:t>* - </a:t>
            </a:r>
            <a:r>
              <a:rPr lang="uk-UA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Book Antiqua" panose="02040602050305030304" pitchFamily="18" charset="0"/>
              </a:rPr>
              <a:t>for </a:t>
            </a:r>
            <a:r>
              <a:rPr lang="en-US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20</a:t>
            </a:r>
            <a:r>
              <a:rPr lang="uk-UA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19</a:t>
            </a:r>
            <a:endParaRPr lang="uk-UA" sz="14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5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18" grpId="0"/>
      <p:bldP spid="15" grpId="0"/>
      <p:bldP spid="26" grpId="0"/>
      <p:bldP spid="28" grpId="0" animBg="1"/>
      <p:bldP spid="29" grpId="0"/>
      <p:bldP spid="24" grpId="0"/>
      <p:bldP spid="25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D:\Фото области\Фото для буклета\Ночной город3.jpg"/>
          <p:cNvPicPr>
            <a:picLocks noChangeAspect="1" noChangeArrowheads="1"/>
          </p:cNvPicPr>
          <p:nvPr/>
        </p:nvPicPr>
        <p:blipFill>
          <a:blip r:embed="rId2" cstate="print"/>
          <a:srcRect l="20446" b="26789"/>
          <a:stretch>
            <a:fillRect/>
          </a:stretch>
        </p:blipFill>
        <p:spPr bwMode="auto">
          <a:xfrm>
            <a:off x="-1" y="0"/>
            <a:ext cx="12190414" cy="688055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78" name="Прямоугольник 77"/>
          <p:cNvSpPr/>
          <p:nvPr/>
        </p:nvSpPr>
        <p:spPr>
          <a:xfrm>
            <a:off x="0" y="4148"/>
            <a:ext cx="12190413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6000"/>
                </a:schemeClr>
              </a:gs>
              <a:gs pos="19000">
                <a:schemeClr val="bg1">
                  <a:alpha val="34000"/>
                </a:schemeClr>
              </a:gs>
              <a:gs pos="70000">
                <a:schemeClr val="bg1">
                  <a:alpha val="2000"/>
                </a:schemeClr>
              </a:gs>
              <a:gs pos="100000">
                <a:srgbClr val="FFEBFA">
                  <a:alpha val="0"/>
                </a:srgbClr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8618" y="95394"/>
            <a:ext cx="8768120" cy="9473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5682" y="247593"/>
            <a:ext cx="8533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Powerful 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Production Potential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9889716" y="1960085"/>
            <a:ext cx="2206775" cy="1772816"/>
          </a:xfrm>
          <a:prstGeom prst="hexagon">
            <a:avLst/>
          </a:prstGeom>
          <a:solidFill>
            <a:schemeClr val="bg1">
              <a:alpha val="68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естиугольник 31"/>
          <p:cNvSpPr/>
          <p:nvPr/>
        </p:nvSpPr>
        <p:spPr>
          <a:xfrm>
            <a:off x="9874852" y="3862610"/>
            <a:ext cx="2206775" cy="1772816"/>
          </a:xfrm>
          <a:prstGeom prst="hexagon">
            <a:avLst/>
          </a:prstGeom>
          <a:solidFill>
            <a:schemeClr val="bg1">
              <a:alpha val="68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естиугольник 32"/>
          <p:cNvSpPr/>
          <p:nvPr/>
        </p:nvSpPr>
        <p:spPr>
          <a:xfrm>
            <a:off x="7996292" y="4778406"/>
            <a:ext cx="2206775" cy="1772816"/>
          </a:xfrm>
          <a:prstGeom prst="hexagon">
            <a:avLst/>
          </a:prstGeom>
          <a:solidFill>
            <a:schemeClr val="bg1">
              <a:alpha val="68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естиугольник 30"/>
          <p:cNvSpPr/>
          <p:nvPr/>
        </p:nvSpPr>
        <p:spPr>
          <a:xfrm>
            <a:off x="8032593" y="2898249"/>
            <a:ext cx="2206775" cy="1772816"/>
          </a:xfrm>
          <a:prstGeom prst="hexagon">
            <a:avLst/>
          </a:prstGeom>
          <a:solidFill>
            <a:schemeClr val="bg1">
              <a:alpha val="68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9917256" y="96503"/>
            <a:ext cx="2206775" cy="1772816"/>
          </a:xfrm>
          <a:prstGeom prst="hexagon">
            <a:avLst/>
          </a:prstGeom>
          <a:solidFill>
            <a:schemeClr val="bg1">
              <a:alpha val="68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/>
        </p:nvSpPr>
        <p:spPr>
          <a:xfrm>
            <a:off x="8048048" y="1001775"/>
            <a:ext cx="2206775" cy="1772816"/>
          </a:xfrm>
          <a:prstGeom prst="hexagon">
            <a:avLst/>
          </a:prstGeom>
          <a:solidFill>
            <a:schemeClr val="bg1">
              <a:alpha val="68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C:\Users\Human\Desktop\пром\дизел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59" y="1197942"/>
            <a:ext cx="16287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Human\Desktop\пром\сандор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638" y="4365104"/>
            <a:ext cx="204797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Шестиугольник 42"/>
          <p:cNvSpPr/>
          <p:nvPr/>
        </p:nvSpPr>
        <p:spPr>
          <a:xfrm>
            <a:off x="6142505" y="3827306"/>
            <a:ext cx="2206775" cy="1772816"/>
          </a:xfrm>
          <a:prstGeom prst="hexagon">
            <a:avLst/>
          </a:prstGeom>
          <a:solidFill>
            <a:schemeClr val="bg1">
              <a:alpha val="68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емиугольник 38"/>
          <p:cNvSpPr/>
          <p:nvPr/>
        </p:nvSpPr>
        <p:spPr>
          <a:xfrm>
            <a:off x="590912" y="1850311"/>
            <a:ext cx="4559829" cy="4172537"/>
          </a:xfrm>
          <a:prstGeom prst="heptagon">
            <a:avLst/>
          </a:prstGeom>
          <a:solidFill>
            <a:schemeClr val="bg1">
              <a:alpha val="67000"/>
            </a:schemeClr>
          </a:solidFill>
          <a:ln w="184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1338616" y="963903"/>
            <a:ext cx="2507544" cy="2182552"/>
          </a:xfrm>
          <a:prstGeom prst="hexagon">
            <a:avLst/>
          </a:prstGeom>
          <a:solidFill>
            <a:srgbClr val="FF0000">
              <a:alpha val="86000"/>
            </a:srgbClr>
          </a:solidFill>
          <a:ln w="76200">
            <a:solidFill>
              <a:srgbClr val="A80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Шестиугольник 40"/>
          <p:cNvSpPr/>
          <p:nvPr/>
        </p:nvSpPr>
        <p:spPr>
          <a:xfrm>
            <a:off x="3556006" y="2066335"/>
            <a:ext cx="2507544" cy="2182552"/>
          </a:xfrm>
          <a:prstGeom prst="hexagon">
            <a:avLst/>
          </a:prstGeom>
          <a:solidFill>
            <a:srgbClr val="FFC000">
              <a:alpha val="86000"/>
            </a:srgb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естиугольник 41"/>
          <p:cNvSpPr/>
          <p:nvPr/>
        </p:nvSpPr>
        <p:spPr>
          <a:xfrm>
            <a:off x="4006974" y="4437112"/>
            <a:ext cx="2124109" cy="1730363"/>
          </a:xfrm>
          <a:prstGeom prst="hexagon">
            <a:avLst/>
          </a:prstGeom>
          <a:solidFill>
            <a:srgbClr val="F9FF01">
              <a:alpha val="84000"/>
            </a:srgbClr>
          </a:solidFill>
          <a:ln w="76200">
            <a:solidFill>
              <a:srgbClr val="FFFF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естиугольник 49"/>
          <p:cNvSpPr/>
          <p:nvPr/>
        </p:nvSpPr>
        <p:spPr>
          <a:xfrm>
            <a:off x="2381854" y="5374866"/>
            <a:ext cx="1707072" cy="1365046"/>
          </a:xfrm>
          <a:prstGeom prst="hexagon">
            <a:avLst/>
          </a:prstGeom>
          <a:solidFill>
            <a:srgbClr val="92D050">
              <a:alpha val="85000"/>
            </a:srgbClr>
          </a:solidFill>
          <a:ln w="76200">
            <a:solidFill>
              <a:srgbClr val="92D050">
                <a:alpha val="98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естиугольник 50"/>
          <p:cNvSpPr/>
          <p:nvPr/>
        </p:nvSpPr>
        <p:spPr>
          <a:xfrm>
            <a:off x="27178" y="2647503"/>
            <a:ext cx="1707072" cy="1365046"/>
          </a:xfrm>
          <a:prstGeom prst="hexagon">
            <a:avLst/>
          </a:prstGeom>
          <a:solidFill>
            <a:srgbClr val="002060">
              <a:alpha val="86000"/>
            </a:srgbClr>
          </a:solidFill>
          <a:ln w="76200">
            <a:solidFill>
              <a:srgbClr val="00133A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естиугольник 51"/>
          <p:cNvSpPr/>
          <p:nvPr/>
        </p:nvSpPr>
        <p:spPr>
          <a:xfrm>
            <a:off x="838622" y="5229200"/>
            <a:ext cx="1414742" cy="1208422"/>
          </a:xfrm>
          <a:prstGeom prst="hexagon">
            <a:avLst/>
          </a:prstGeom>
          <a:solidFill>
            <a:srgbClr val="00B050">
              <a:alpha val="96000"/>
            </a:srgbClr>
          </a:solidFill>
          <a:ln w="76200">
            <a:solidFill>
              <a:srgbClr val="00B05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стиугольник 52"/>
          <p:cNvSpPr/>
          <p:nvPr/>
        </p:nvSpPr>
        <p:spPr>
          <a:xfrm>
            <a:off x="211737" y="4248887"/>
            <a:ext cx="995403" cy="865181"/>
          </a:xfrm>
          <a:prstGeom prst="hexagon">
            <a:avLst/>
          </a:prstGeom>
          <a:solidFill>
            <a:srgbClr val="00B0F0">
              <a:alpha val="85000"/>
            </a:srgbClr>
          </a:solidFill>
          <a:ln w="76200">
            <a:solidFill>
              <a:srgbClr val="00B0F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/>
          <p:cNvSpPr/>
          <p:nvPr/>
        </p:nvSpPr>
        <p:spPr>
          <a:xfrm>
            <a:off x="1114186" y="5432353"/>
            <a:ext cx="845032" cy="764484"/>
          </a:xfrm>
          <a:prstGeom prst="hexagon">
            <a:avLst/>
          </a:prstGeom>
          <a:solidFill>
            <a:schemeClr val="bg1">
              <a:alpha val="91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/>
          <p:cNvSpPr/>
          <p:nvPr/>
        </p:nvSpPr>
        <p:spPr>
          <a:xfrm>
            <a:off x="2631532" y="5602729"/>
            <a:ext cx="1143184" cy="921422"/>
          </a:xfrm>
          <a:prstGeom prst="hexagon">
            <a:avLst/>
          </a:prstGeom>
          <a:solidFill>
            <a:schemeClr val="bg1">
              <a:alpha val="91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Шестиугольник 55"/>
          <p:cNvSpPr/>
          <p:nvPr/>
        </p:nvSpPr>
        <p:spPr>
          <a:xfrm>
            <a:off x="4310038" y="4737697"/>
            <a:ext cx="1484400" cy="1180051"/>
          </a:xfrm>
          <a:prstGeom prst="hexagon">
            <a:avLst/>
          </a:prstGeom>
          <a:solidFill>
            <a:schemeClr val="bg1">
              <a:alpha val="91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Шестиугольник 56"/>
          <p:cNvSpPr/>
          <p:nvPr/>
        </p:nvSpPr>
        <p:spPr>
          <a:xfrm>
            <a:off x="3892321" y="2420888"/>
            <a:ext cx="1880166" cy="1472939"/>
          </a:xfrm>
          <a:prstGeom prst="hexagon">
            <a:avLst/>
          </a:prstGeom>
          <a:solidFill>
            <a:schemeClr val="bg1">
              <a:alpha val="91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Шестиугольник 57"/>
          <p:cNvSpPr/>
          <p:nvPr/>
        </p:nvSpPr>
        <p:spPr>
          <a:xfrm>
            <a:off x="1762848" y="1341639"/>
            <a:ext cx="1668062" cy="1367281"/>
          </a:xfrm>
          <a:prstGeom prst="hexagon">
            <a:avLst/>
          </a:prstGeom>
          <a:solidFill>
            <a:schemeClr val="bg1">
              <a:alpha val="91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Шестиугольник 58"/>
          <p:cNvSpPr/>
          <p:nvPr/>
        </p:nvSpPr>
        <p:spPr>
          <a:xfrm>
            <a:off x="298694" y="2869315"/>
            <a:ext cx="1143184" cy="921422"/>
          </a:xfrm>
          <a:prstGeom prst="hexagon">
            <a:avLst/>
          </a:prstGeom>
          <a:solidFill>
            <a:schemeClr val="bg1">
              <a:alpha val="91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естиугольник 59"/>
          <p:cNvSpPr/>
          <p:nvPr/>
        </p:nvSpPr>
        <p:spPr>
          <a:xfrm>
            <a:off x="407876" y="4379779"/>
            <a:ext cx="571592" cy="603396"/>
          </a:xfrm>
          <a:prstGeom prst="hexagon">
            <a:avLst/>
          </a:prstGeom>
          <a:solidFill>
            <a:schemeClr val="bg1">
              <a:alpha val="91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2030782" y="1455167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3,3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%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19049" y="2483604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4,2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%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00046" y="4797152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12,6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%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33021" y="5642084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7,6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%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5580" y="2996952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7,5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%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01187" y="5440317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3,9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%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527" y="4365104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0,9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%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77244" y="3068960"/>
            <a:ext cx="1398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Food </a:t>
            </a:r>
            <a:endParaRPr lang="en-US" sz="24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Industry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37961" y="2031231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Energy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16060" y="529191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Metallurgy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84287" y="6039113"/>
            <a:ext cx="12634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smtClean="0">
                <a:latin typeface="Book Antiqua" panose="02040602050305030304" pitchFamily="18" charset="0"/>
              </a:rPr>
              <a:t>Engineering</a:t>
            </a:r>
            <a:endParaRPr lang="ru-RU" sz="1500" b="1" dirty="0">
              <a:latin typeface="Book Antiqua" panose="0204060205030503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09951" y="5714092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Mining </a:t>
            </a: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industry</a:t>
            </a:r>
            <a:endParaRPr lang="ru-RU" sz="1100" b="1" dirty="0">
              <a:latin typeface="Book Antiqua" panose="0204060205030503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0816" y="4644192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Light</a:t>
            </a: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 </a:t>
            </a:r>
            <a:r>
              <a:rPr lang="en-US" sz="1400" b="1" dirty="0">
                <a:latin typeface="Book Antiqua" panose="02040602050305030304" pitchFamily="18" charset="0"/>
              </a:rPr>
              <a:t>industry</a:t>
            </a:r>
            <a:endParaRPr lang="ru-RU" sz="1200" b="1" dirty="0">
              <a:latin typeface="Book Antiqua" panose="0204060205030503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79915" y="34290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Book Antiqua" panose="02040602050305030304" pitchFamily="18" charset="0"/>
              </a:rPr>
              <a:t>Others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338616" y="3878783"/>
            <a:ext cx="2791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Book Antiqua" panose="02040602050305030304" pitchFamily="18" charset="0"/>
              </a:rPr>
              <a:t>Structure of Industry</a:t>
            </a:r>
            <a:endParaRPr lang="ru-RU" sz="2800" b="1" i="1" dirty="0">
              <a:latin typeface="Book Antiqua" panose="02040602050305030304" pitchFamily="18" charset="0"/>
            </a:endParaRPr>
          </a:p>
        </p:txBody>
      </p:sp>
      <p:pic>
        <p:nvPicPr>
          <p:cNvPr id="2" name="Picture 3" descr="C:\Users\Minaeva\Downloads\LactalisLogo_eng_upd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6" y="3817406"/>
            <a:ext cx="2448272" cy="184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Minaeva\Downloads\фрегат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9" b="31293"/>
          <a:stretch/>
        </p:blipFill>
        <p:spPr bwMode="auto">
          <a:xfrm>
            <a:off x="10050622" y="2550439"/>
            <a:ext cx="1881424" cy="70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naeva\Downloads\зоря англ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8" b="15056"/>
          <a:stretch/>
        </p:blipFill>
        <p:spPr bwMode="auto">
          <a:xfrm>
            <a:off x="8253668" y="2924944"/>
            <a:ext cx="1801978" cy="125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naeva\Downloads\logo_sunppuk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45" y="183395"/>
            <a:ext cx="2180625" cy="16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 descr="C:\Users\Minaeva\Downloads\KOBLEVO_log_slogan_78b3a9a2a4629b4485d0d1f621d5484d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00"/>
          <a:stretch/>
        </p:blipFill>
        <p:spPr bwMode="auto">
          <a:xfrm>
            <a:off x="8195341" y="5071536"/>
            <a:ext cx="1842131" cy="76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3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3" grpId="0" animBg="1"/>
      <p:bldP spid="5" grpId="0"/>
      <p:bldP spid="30" grpId="0" animBg="1"/>
      <p:bldP spid="32" grpId="0" animBg="1"/>
      <p:bldP spid="33" grpId="0" animBg="1"/>
      <p:bldP spid="31" grpId="0" animBg="1"/>
      <p:bldP spid="4" grpId="0" animBg="1"/>
      <p:bldP spid="29" grpId="0" animBg="1"/>
      <p:bldP spid="43" grpId="0" animBg="1"/>
      <p:bldP spid="39" grpId="0" animBg="1"/>
      <p:bldP spid="40" grpId="0" animBg="1"/>
      <p:bldP spid="41" grpId="0" animBg="1"/>
      <p:bldP spid="42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завод николаев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29" y="0"/>
            <a:ext cx="12216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18597" y="44624"/>
            <a:ext cx="12218574" cy="68772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19000">
                <a:schemeClr val="bg1">
                  <a:alpha val="57000"/>
                </a:schemeClr>
              </a:gs>
              <a:gs pos="70000">
                <a:schemeClr val="bg1">
                  <a:alpha val="45000"/>
                </a:schemeClr>
              </a:gs>
              <a:gs pos="100000">
                <a:srgbClr val="FFEBFA">
                  <a:alpha val="0"/>
                </a:srgbClr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63444" y="2204859"/>
            <a:ext cx="5236533" cy="4154984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2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Modernization 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enlargement of production facilities of industrial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enterprises</a:t>
            </a:r>
          </a:p>
          <a:p>
            <a:pPr algn="ctr"/>
            <a:endParaRPr lang="uk-UA" sz="2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maritime industry, including shipbuilding</a:t>
            </a:r>
            <a:endParaRPr lang="en-US" sz="2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 and development of infrastructure of industrial parks and industrial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zones</a:t>
            </a:r>
          </a:p>
          <a:p>
            <a:pPr algn="ctr"/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C:\Users\Human\Desktop\пром\лесенк2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8" b="15208"/>
          <a:stretch/>
        </p:blipFill>
        <p:spPr bwMode="auto">
          <a:xfrm>
            <a:off x="-25474" y="7189"/>
            <a:ext cx="7273062" cy="687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8618" y="95394"/>
            <a:ext cx="10424304" cy="9473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5682" y="247593"/>
            <a:ext cx="1045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Mykolaiv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Region is a leading </a:t>
            </a:r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market of 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Ukraine</a:t>
            </a:r>
            <a:endParaRPr lang="en-US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15913" y="4149080"/>
            <a:ext cx="23679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100 %</a:t>
            </a:r>
            <a:endParaRPr lang="uk-UA" sz="3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n-US" sz="3000" b="1" i="1" dirty="0">
                <a:latin typeface="Book Antiqua" panose="02040602050305030304" pitchFamily="18" charset="0"/>
              </a:rPr>
              <a:t>Gas turbines</a:t>
            </a:r>
            <a:endParaRPr lang="ru-RU" sz="3000" b="1" i="1" dirty="0">
              <a:latin typeface="Book Antiqua" panose="0204060205030503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8209880" y="3717032"/>
            <a:ext cx="2709862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8255446" y="4797152"/>
            <a:ext cx="2709862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рапеция 10"/>
          <p:cNvSpPr/>
          <p:nvPr/>
        </p:nvSpPr>
        <p:spPr>
          <a:xfrm>
            <a:off x="1486694" y="4192478"/>
            <a:ext cx="1597098" cy="539981"/>
          </a:xfrm>
          <a:prstGeom prst="trapezoid">
            <a:avLst>
              <a:gd name="adj" fmla="val 8048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80622" y="4313098"/>
            <a:ext cx="1733167" cy="1010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latin typeface="Book Antiqua" panose="02040602050305030304" pitchFamily="18" charset="0"/>
              </a:rPr>
              <a:t>  </a:t>
            </a:r>
            <a:r>
              <a:rPr lang="en-US" b="1" i="1" dirty="0" smtClean="0">
                <a:latin typeface="Book Antiqua" panose="02040602050305030304" pitchFamily="18" charset="0"/>
              </a:rPr>
              <a:t>33,8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%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i="1" dirty="0" smtClean="0">
                <a:latin typeface="Book Antiqua" panose="02040602050305030304" pitchFamily="18" charset="0"/>
              </a:rPr>
              <a:t>  </a:t>
            </a:r>
            <a:r>
              <a:rPr lang="en-US" sz="1600" b="1" i="1" dirty="0">
                <a:latin typeface="Book Antiqua" panose="02040602050305030304" pitchFamily="18" charset="0"/>
              </a:rPr>
              <a:t>Condensed </a:t>
            </a:r>
            <a:r>
              <a:rPr lang="en-US" sz="1600" b="1" i="1" dirty="0" smtClean="0">
                <a:latin typeface="Book Antiqua" panose="02040602050305030304" pitchFamily="18" charset="0"/>
              </a:rPr>
              <a:t>milk</a:t>
            </a:r>
          </a:p>
          <a:p>
            <a:pPr algn="ctr">
              <a:lnSpc>
                <a:spcPts val="1400"/>
              </a:lnSpc>
            </a:pPr>
            <a:r>
              <a:rPr lang="en-US" sz="1600" b="1" i="1" dirty="0" smtClean="0">
                <a:latin typeface="Book Antiqua" panose="02040602050305030304" pitchFamily="18" charset="0"/>
              </a:rPr>
              <a:t>and </a:t>
            </a:r>
            <a:r>
              <a:rPr lang="en-US" sz="1600" b="1" i="1" dirty="0">
                <a:latin typeface="Book Antiqua" panose="02040602050305030304" pitchFamily="18" charset="0"/>
              </a:rPr>
              <a:t>cream</a:t>
            </a:r>
            <a:endParaRPr lang="ru-RU" sz="1600" b="1" i="1" dirty="0">
              <a:latin typeface="Book Antiqua" panose="02040602050305030304" pitchFamily="18" charset="0"/>
            </a:endParaRPr>
          </a:p>
        </p:txBody>
      </p:sp>
      <p:sp>
        <p:nvSpPr>
          <p:cNvPr id="25" name="Трапеция 24"/>
          <p:cNvSpPr/>
          <p:nvPr/>
        </p:nvSpPr>
        <p:spPr>
          <a:xfrm>
            <a:off x="4078982" y="3058913"/>
            <a:ext cx="1417883" cy="514103"/>
          </a:xfrm>
          <a:prstGeom prst="trapezoid">
            <a:avLst>
              <a:gd name="adj" fmla="val 637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259064" y="3140968"/>
            <a:ext cx="1091966" cy="1036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latin typeface="Book Antiqua" panose="02040602050305030304" pitchFamily="18" charset="0"/>
              </a:rPr>
              <a:t>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24,4  %</a:t>
            </a:r>
            <a:endParaRPr lang="en-US" sz="1600" b="1" i="1" dirty="0">
              <a:latin typeface="Book Antiqua" panose="02040602050305030304" pitchFamily="18" charset="0"/>
            </a:endParaRPr>
          </a:p>
          <a:p>
            <a:pPr algn="ctr">
              <a:lnSpc>
                <a:spcPts val="1400"/>
              </a:lnSpc>
            </a:pPr>
            <a:endParaRPr lang="en-US" sz="1000" b="1" i="1" dirty="0" smtClean="0">
              <a:latin typeface="Book Antiqua" panose="02040602050305030304" pitchFamily="18" charset="0"/>
            </a:endParaRPr>
          </a:p>
          <a:p>
            <a:pPr algn="ctr"/>
            <a:r>
              <a:rPr lang="en-US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</a:t>
            </a:r>
            <a:r>
              <a:rPr lang="en-US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uices</a:t>
            </a:r>
            <a:endParaRPr lang="uk-UA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ts val="1400"/>
              </a:lnSpc>
            </a:pPr>
            <a:endParaRPr lang="ru-RU" sz="2000" b="1" i="1" dirty="0">
              <a:latin typeface="Book Antiqua" panose="02040602050305030304" pitchFamily="18" charset="0"/>
            </a:endParaRPr>
          </a:p>
        </p:txBody>
      </p:sp>
      <p:sp>
        <p:nvSpPr>
          <p:cNvPr id="26" name="Трапеция 25"/>
          <p:cNvSpPr/>
          <p:nvPr/>
        </p:nvSpPr>
        <p:spPr>
          <a:xfrm rot="10800000">
            <a:off x="147426" y="4080671"/>
            <a:ext cx="1542498" cy="579147"/>
          </a:xfrm>
          <a:prstGeom prst="trapezoid">
            <a:avLst>
              <a:gd name="adj" fmla="val 637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32092" y="3575918"/>
            <a:ext cx="13660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latin typeface="Book Antiqua" panose="02040602050305030304" pitchFamily="18" charset="0"/>
              </a:rPr>
              <a:t>Agricultural </a:t>
            </a:r>
          </a:p>
          <a:p>
            <a:pPr algn="ctr"/>
            <a:r>
              <a:rPr lang="en-US" sz="1600" b="1" i="1" dirty="0" smtClean="0">
                <a:latin typeface="Book Antiqua" panose="02040602050305030304" pitchFamily="18" charset="0"/>
              </a:rPr>
              <a:t>machinery</a:t>
            </a:r>
            <a:endParaRPr lang="uk-UA" sz="1600" b="1" i="1" dirty="0"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44,0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%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7" name="Трапеция 26"/>
          <p:cNvSpPr/>
          <p:nvPr/>
        </p:nvSpPr>
        <p:spPr>
          <a:xfrm rot="10800000">
            <a:off x="1270671" y="3076904"/>
            <a:ext cx="2549439" cy="856151"/>
          </a:xfrm>
          <a:prstGeom prst="trapezoid">
            <a:avLst>
              <a:gd name="adj" fmla="val 72393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493232" y="1844824"/>
            <a:ext cx="18710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uk-UA" sz="3000" b="1" i="1" dirty="0" smtClean="0">
                <a:latin typeface="Book Antiqua" panose="02040602050305030304" pitchFamily="18" charset="0"/>
              </a:rPr>
              <a:t>  </a:t>
            </a:r>
            <a:r>
              <a:rPr lang="en-US" sz="3000" b="1" i="1" dirty="0" smtClean="0">
                <a:latin typeface="Book Antiqua" panose="02040602050305030304" pitchFamily="18" charset="0"/>
              </a:rPr>
              <a:t>Alumina</a:t>
            </a:r>
          </a:p>
          <a:p>
            <a:pPr algn="ctr"/>
            <a:r>
              <a:rPr lang="en-US" sz="3000" b="1" i="1" dirty="0" smtClean="0">
                <a:latin typeface="Book Antiqua" panose="02040602050305030304" pitchFamily="18" charset="0"/>
              </a:rPr>
              <a:t>    </a:t>
            </a:r>
            <a:r>
              <a:rPr lang="uk-UA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100 %</a:t>
            </a:r>
            <a:endParaRPr lang="ru-R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8" name="Трапеция 27"/>
          <p:cNvSpPr/>
          <p:nvPr/>
        </p:nvSpPr>
        <p:spPr>
          <a:xfrm rot="10800000">
            <a:off x="3430910" y="2060845"/>
            <a:ext cx="2232248" cy="792090"/>
          </a:xfrm>
          <a:prstGeom prst="trapezoid">
            <a:avLst>
              <a:gd name="adj" fmla="val 637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26671" y="1334959"/>
            <a:ext cx="21515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Raw leather</a:t>
            </a:r>
            <a:endParaRPr lang="uk-UA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800" b="1" i="1" dirty="0" smtClean="0">
                <a:latin typeface="Book Antiqua" panose="02040602050305030304" pitchFamily="18" charset="0"/>
              </a:rPr>
              <a:t>  </a:t>
            </a:r>
            <a:r>
              <a:rPr lang="en-US" sz="2800" b="1" i="1" dirty="0" smtClean="0">
                <a:latin typeface="Book Antiqua" panose="02040602050305030304" pitchFamily="18" charset="0"/>
              </a:rPr>
              <a:t>78,6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%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9" name="Трапеция 28"/>
          <p:cNvSpPr/>
          <p:nvPr/>
        </p:nvSpPr>
        <p:spPr>
          <a:xfrm rot="10800000">
            <a:off x="5303117" y="2996951"/>
            <a:ext cx="1368152" cy="514103"/>
          </a:xfrm>
          <a:prstGeom prst="trapezoid">
            <a:avLst>
              <a:gd name="adj" fmla="val 637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507652" y="2393012"/>
            <a:ext cx="9925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Tomato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paste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53,2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%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9302" y="1124744"/>
            <a:ext cx="5240675" cy="1077218"/>
          </a:xfrm>
          <a:prstGeom prst="rect">
            <a:avLst/>
          </a:prstGeom>
          <a:solidFill>
            <a:srgbClr val="FFC000">
              <a:alpha val="9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Priorities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for investment</a:t>
            </a:r>
            <a:endParaRPr lang="uk-UA" sz="3200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88540" y="2204860"/>
            <a:ext cx="5201873" cy="4153844"/>
          </a:xfrm>
          <a:prstGeom prst="rect">
            <a:avLst/>
          </a:prstGeom>
          <a:noFill/>
          <a:ln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7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5" grpId="0"/>
      <p:bldP spid="35" grpId="0"/>
      <p:bldP spid="11" grpId="0" animBg="1"/>
      <p:bldP spid="19" grpId="0" build="p"/>
      <p:bldP spid="25" grpId="0" animBg="1"/>
      <p:bldP spid="21" grpId="0"/>
      <p:bldP spid="26" grpId="0" animBg="1"/>
      <p:bldP spid="17" grpId="0" build="p"/>
      <p:bldP spid="27" grpId="0" animBg="1"/>
      <p:bldP spid="34" grpId="0" build="p"/>
      <p:bldP spid="28" grpId="0" animBg="1"/>
      <p:bldP spid="15" grpId="0" build="p"/>
      <p:bldP spid="29" grpId="0" animBg="1"/>
      <p:bldP spid="20" grpId="0" build="p"/>
      <p:bldP spid="7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Human\Desktop\вет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7" y="0"/>
            <a:ext cx="12199030" cy="688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-1" y="0"/>
            <a:ext cx="12190413" cy="6858000"/>
          </a:xfrm>
          <a:prstGeom prst="rect">
            <a:avLst/>
          </a:prstGeom>
          <a:gradFill>
            <a:gsLst>
              <a:gs pos="46000">
                <a:schemeClr val="bg1">
                  <a:alpha val="49000"/>
                </a:schemeClr>
              </a:gs>
              <a:gs pos="2732">
                <a:schemeClr val="bg1">
                  <a:alpha val="33000"/>
                </a:schemeClr>
              </a:gs>
              <a:gs pos="73000">
                <a:schemeClr val="bg1">
                  <a:alpha val="90000"/>
                </a:schemeClr>
              </a:gs>
              <a:gs pos="100000">
                <a:schemeClr val="bg1">
                  <a:alpha val="9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8618" y="171594"/>
            <a:ext cx="6967920" cy="9473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457522" y="342843"/>
            <a:ext cx="8533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High 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Energy </a:t>
            </a:r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otential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51488" y="1260676"/>
            <a:ext cx="5375127" cy="1077218"/>
          </a:xfrm>
          <a:prstGeom prst="rect">
            <a:avLst/>
          </a:prstGeom>
          <a:solidFill>
            <a:srgbClr val="FFC000">
              <a:alpha val="9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Priorities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for investment</a:t>
            </a:r>
            <a:endParaRPr lang="uk-UA" sz="3200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17222" y="2348880"/>
            <a:ext cx="547095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endParaRPr lang="en-US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energy</a:t>
            </a:r>
          </a:p>
          <a:p>
            <a:pPr algn="ctr"/>
            <a:endParaRPr lang="uk-UA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the South-Ukraine NPP</a:t>
            </a:r>
          </a:p>
          <a:p>
            <a:pPr algn="ctr"/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unit </a:t>
            </a:r>
          </a:p>
          <a:p>
            <a:pPr algn="ctr"/>
            <a:endParaRPr lang="uk-UA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Completion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construction and </a:t>
            </a:r>
            <a:endParaRPr lang="en-US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commissioning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№3 hydroelectric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</a:p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Tashlyk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pumped storage plant</a:t>
            </a:r>
          </a:p>
          <a:p>
            <a:pPr algn="ctr"/>
            <a:endParaRPr lang="uk-UA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spray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ponds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South-Ukraine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NPP</a:t>
            </a:r>
          </a:p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7997767" y="3119400"/>
            <a:ext cx="2709862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7997768" y="4005831"/>
            <a:ext cx="2709862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7997768" y="5229200"/>
            <a:ext cx="2709862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Шестиугольник 50"/>
          <p:cNvSpPr/>
          <p:nvPr/>
        </p:nvSpPr>
        <p:spPr>
          <a:xfrm rot="16200000">
            <a:off x="346962" y="3163015"/>
            <a:ext cx="1910904" cy="1779272"/>
          </a:xfrm>
          <a:prstGeom prst="hexagon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естиугольник 51"/>
          <p:cNvSpPr/>
          <p:nvPr/>
        </p:nvSpPr>
        <p:spPr>
          <a:xfrm rot="16200000">
            <a:off x="1315429" y="4739927"/>
            <a:ext cx="1910904" cy="1779272"/>
          </a:xfrm>
          <a:prstGeom prst="hexagon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стиугольник 52"/>
          <p:cNvSpPr/>
          <p:nvPr/>
        </p:nvSpPr>
        <p:spPr>
          <a:xfrm rot="16200000">
            <a:off x="3356163" y="4735975"/>
            <a:ext cx="1910904" cy="1779272"/>
          </a:xfrm>
          <a:prstGeom prst="hexagon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/>
          <p:cNvSpPr/>
          <p:nvPr/>
        </p:nvSpPr>
        <p:spPr>
          <a:xfrm rot="16200000">
            <a:off x="4326328" y="3119002"/>
            <a:ext cx="1910904" cy="1779272"/>
          </a:xfrm>
          <a:prstGeom prst="hexagon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/>
          <p:cNvSpPr/>
          <p:nvPr/>
        </p:nvSpPr>
        <p:spPr>
          <a:xfrm rot="16200000">
            <a:off x="3340397" y="1557001"/>
            <a:ext cx="1910904" cy="1779272"/>
          </a:xfrm>
          <a:prstGeom prst="hexagon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/>
          <p:cNvSpPr/>
          <p:nvPr/>
        </p:nvSpPr>
        <p:spPr>
          <a:xfrm rot="16200000">
            <a:off x="1299663" y="1547473"/>
            <a:ext cx="1910904" cy="1779272"/>
          </a:xfrm>
          <a:prstGeom prst="hexagon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Human\Desktop\цвето1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1268760"/>
            <a:ext cx="627697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142491" y="3461925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ENERGY POTENTIAL </a:t>
            </a:r>
            <a:endParaRPr lang="en-US" sz="2000" b="1" i="1" dirty="0" smtClean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OF </a:t>
            </a:r>
            <a:r>
              <a:rPr lang="en-US" sz="2000" b="1" i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REGION</a:t>
            </a:r>
            <a:endParaRPr lang="ru-RU" sz="2000" b="1" i="1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3674" y="1628800"/>
            <a:ext cx="131318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  <a:p>
            <a:pPr algn="ctr"/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kWh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 power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year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9714" y="3443616"/>
            <a:ext cx="17139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wind turbines</a:t>
            </a:r>
          </a:p>
          <a:p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36607" y="3268141"/>
            <a:ext cx="141577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uk-UA" sz="2000" i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plants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659,3 MW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69268" y="5013176"/>
            <a:ext cx="14446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sunny days 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99816" y="1628800"/>
            <a:ext cx="15824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uk-UA" sz="24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uk-UA" sz="2400" b="1" i="1" dirty="0" smtClean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kWh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uclear power </a:t>
            </a: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</a:t>
            </a: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89373" y="2335029"/>
            <a:ext cx="5299355" cy="4345371"/>
          </a:xfrm>
          <a:prstGeom prst="rect">
            <a:avLst/>
          </a:prstGeom>
          <a:noFill/>
          <a:ln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07202" y="5013176"/>
            <a:ext cx="147989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50 %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Ukra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</a:p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 power </a:t>
            </a: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2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8" grpId="0" animBg="1"/>
      <p:bldP spid="40" grpId="0"/>
      <p:bldP spid="51" grpId="0" animBg="1"/>
      <p:bldP spid="52" grpId="0" animBg="1"/>
      <p:bldP spid="53" grpId="0" animBg="1"/>
      <p:bldP spid="54" grpId="0" animBg="1"/>
      <p:bldP spid="55" grpId="0" animBg="1"/>
      <p:bldP spid="47" grpId="0" animBg="1"/>
      <p:bldP spid="31" grpId="0"/>
      <p:bldP spid="30" grpId="0"/>
      <p:bldP spid="32" grpId="0"/>
      <p:bldP spid="33" grpId="0"/>
      <p:bldP spid="36" grpId="0"/>
      <p:bldP spid="24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812" y="107248"/>
            <a:ext cx="10598713" cy="1282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2991" y="164491"/>
            <a:ext cx="10268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Favorable 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Climatic </a:t>
            </a:r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onditions </a:t>
            </a:r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Fertile </a:t>
            </a:r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ands for Development </a:t>
            </a:r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Agrarian Sector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encrypted-tbn0.gstatic.com/images?q=tbn:ANd9GcSWupW0hyssoSXk_Z8Zqg1465BWOEVhFiE_omhnVcXXfuI80Ij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0567"/>
            <a:ext cx="12190413" cy="330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967" y="3550565"/>
            <a:ext cx="12174445" cy="33074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000">
                <a:schemeClr val="bg1">
                  <a:alpha val="81000"/>
                </a:schemeClr>
              </a:gs>
              <a:gs pos="70000">
                <a:schemeClr val="bg1">
                  <a:alpha val="0"/>
                </a:schemeClr>
              </a:gs>
              <a:gs pos="100000">
                <a:srgbClr val="FFEBFA">
                  <a:alpha val="0"/>
                </a:srgbClr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64789"/>
            <a:ext cx="51226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2395,6 </a:t>
            </a:r>
            <a:r>
              <a:rPr lang="en-US" sz="20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thousand          </a:t>
            </a:r>
            <a:r>
              <a:rPr lang="en-US" sz="2000" b="1" i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GRAINS</a:t>
            </a:r>
            <a:endParaRPr lang="uk-UA" sz="2000" b="1" i="1" dirty="0" smtClean="0">
              <a:solidFill>
                <a:srgbClr val="0013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endParaRPr lang="en-US" sz="2000" b="1" i="1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uk-UA" sz="36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693,9 </a:t>
            </a:r>
            <a:r>
              <a:rPr lang="en-US" sz="36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en-US" sz="20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thousand</a:t>
            </a:r>
            <a:r>
              <a:rPr lang="en-US" sz="36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</a:t>
            </a:r>
            <a:r>
              <a:rPr lang="en-US" sz="2000" b="1" i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SUNFLOWERS</a:t>
            </a:r>
            <a:endParaRPr lang="en-US" sz="2000" b="1" i="1" dirty="0">
              <a:solidFill>
                <a:srgbClr val="0013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endParaRPr lang="uk-UA" sz="2000" b="1" i="1" dirty="0" smtClean="0">
              <a:latin typeface="Book Antiqua" panose="02040602050305030304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uk-UA" sz="36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566,7</a:t>
            </a:r>
            <a:r>
              <a:rPr lang="en-US" sz="36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0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thousand        </a:t>
            </a:r>
            <a:r>
              <a:rPr lang="en-US" sz="2000" b="1" i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VEGETABLES</a:t>
            </a:r>
            <a:endParaRPr lang="en-US" sz="2000" b="1" i="1" dirty="0">
              <a:solidFill>
                <a:srgbClr val="0013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endParaRPr lang="uk-UA" sz="2000" b="1" dirty="0" smtClean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lvl="0" algn="just"/>
            <a:r>
              <a:rPr lang="en-US" sz="36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uk-UA" sz="36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206,6</a:t>
            </a:r>
            <a:r>
              <a:rPr lang="en-US" sz="36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0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thousand       </a:t>
            </a:r>
            <a:r>
              <a:rPr lang="en-US" sz="2000" b="1" i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POTATOES</a:t>
            </a:r>
            <a:endParaRPr lang="uk-UA" sz="2000" b="1" i="1" dirty="0">
              <a:solidFill>
                <a:srgbClr val="0013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endParaRPr lang="ru-RU" sz="2000" i="1" dirty="0"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76366" y="2708920"/>
            <a:ext cx="6092825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of the South Bug irrigation system of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Voznesensky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Mykolaiv districts of the Mykolaiv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and technological renovation of livestock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complexes</a:t>
            </a:r>
            <a:endPara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infrastructure of vegetable, fruit storages and shops for processing vegetables and fruits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7167847" y="3717032"/>
            <a:ext cx="2709862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7212761" y="4437112"/>
            <a:ext cx="2709862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C:\Documents and Settings\User\Рабочий стол\Презентация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34" y="5378831"/>
            <a:ext cx="2550948" cy="117434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263436" y="5499836"/>
            <a:ext cx="2304256" cy="1028755"/>
          </a:xfrm>
          <a:prstGeom prst="rect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«С-РОСТОК» - Ведущая овощная компания юга Украины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60" y="5642484"/>
            <a:ext cx="2340168" cy="6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грофьюжн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0"/>
          <a:stretch/>
        </p:blipFill>
        <p:spPr bwMode="auto">
          <a:xfrm>
            <a:off x="2551530" y="5384733"/>
            <a:ext cx="1492339" cy="11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ьтат пошуку зображень за запитом &quot;владам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" b="3713"/>
          <a:stretch/>
        </p:blipFill>
        <p:spPr bwMode="auto">
          <a:xfrm>
            <a:off x="4043869" y="5393119"/>
            <a:ext cx="2209533" cy="113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заря ингула баштанка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3" b="26740"/>
          <a:stretch/>
        </p:blipFill>
        <p:spPr bwMode="auto">
          <a:xfrm>
            <a:off x="8563128" y="5332373"/>
            <a:ext cx="2498605" cy="11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biz-gid.com/img/logo/15406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 bwMode="auto">
          <a:xfrm>
            <a:off x="11063758" y="5204281"/>
            <a:ext cx="1170333" cy="132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197313" y="2574522"/>
            <a:ext cx="6626703" cy="2818597"/>
          </a:xfrm>
          <a:prstGeom prst="rect">
            <a:avLst/>
          </a:prstGeom>
          <a:noFill/>
          <a:ln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2242" y="1655425"/>
            <a:ext cx="4935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</a:t>
            </a:r>
            <a:r>
              <a:rPr lang="en-US" sz="2400" b="1" i="1" dirty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region produced </a:t>
            </a:r>
            <a:r>
              <a:rPr lang="en-US" sz="2400" b="1" i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 2020 (tons)</a:t>
            </a:r>
            <a:r>
              <a:rPr lang="uk-UA" sz="2200" b="1" i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</a:t>
            </a:r>
            <a:endParaRPr lang="uk-UA" sz="2200" b="1" i="1" dirty="0">
              <a:solidFill>
                <a:srgbClr val="0013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2551530" y="2276872"/>
            <a:ext cx="15284" cy="2974161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97313" y="1657001"/>
            <a:ext cx="6626703" cy="1077218"/>
          </a:xfrm>
          <a:prstGeom prst="rect">
            <a:avLst/>
          </a:prstGeom>
          <a:solidFill>
            <a:srgbClr val="FFC000">
              <a:alpha val="9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Priorities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for investment</a:t>
            </a:r>
            <a:endParaRPr lang="uk-UA" sz="3200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5967" y="2275711"/>
            <a:ext cx="5071127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25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0" grpId="0" animBg="1"/>
      <p:bldP spid="19" grpId="0" animBg="1"/>
      <p:bldP spid="2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man\Desktop\Рисунок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" y="1003970"/>
            <a:ext cx="7848872" cy="58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743276" y="2550309"/>
            <a:ext cx="5356027" cy="967467"/>
          </a:xfrm>
          <a:prstGeom prst="roundRect">
            <a:avLst/>
          </a:prstGeom>
          <a:solidFill>
            <a:srgbClr val="C00000">
              <a:alpha val="8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56237" y="3733800"/>
            <a:ext cx="5348376" cy="1149007"/>
          </a:xfrm>
          <a:prstGeom prst="roundRect">
            <a:avLst/>
          </a:prstGeom>
          <a:solidFill>
            <a:srgbClr val="00206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91064" y="3868703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Black Sea Economic </a:t>
            </a: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Cooperation</a:t>
            </a:r>
            <a:endParaRPr lang="uk-UA" sz="28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872" y="2808000"/>
            <a:ext cx="512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Baltic Sea </a:t>
            </a:r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 Black </a:t>
            </a:r>
            <a:r>
              <a:rPr lang="en-US" sz="28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Sea </a:t>
            </a:r>
            <a:endParaRPr lang="uk-UA" sz="28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009" y="95250"/>
            <a:ext cx="9371383" cy="9087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43277" y="5059675"/>
            <a:ext cx="5343451" cy="889605"/>
          </a:xfrm>
          <a:prstGeom prst="roundRect">
            <a:avLst/>
          </a:prstGeom>
          <a:solidFill>
            <a:srgbClr val="00B050">
              <a:alpha val="8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70104" y="522908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Eurasian</a:t>
            </a:r>
            <a:endParaRPr lang="uk-UA" sz="28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311230" y="1211610"/>
            <a:ext cx="5775498" cy="1008112"/>
          </a:xfrm>
          <a:prstGeom prst="roundRect">
            <a:avLst/>
          </a:prstGeom>
          <a:solidFill>
            <a:srgbClr val="FFC00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65640" y="1172042"/>
            <a:ext cx="6126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International </a:t>
            </a:r>
            <a:endParaRPr lang="en-US" sz="3200" b="1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Transport </a:t>
            </a:r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Routes</a:t>
            </a:r>
            <a:endParaRPr lang="uk-UA" sz="3200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57254" y="190381"/>
            <a:ext cx="10268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Benefits of Geographical Location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3038" y="2808000"/>
            <a:ext cx="9579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smtClean="0">
                <a:latin typeface="Book Antiqua" panose="02040602050305030304" pitchFamily="18" charset="0"/>
              </a:rPr>
              <a:t>Kyiv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7893" y="4638144"/>
            <a:ext cx="9579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Book Antiqua" panose="02040602050305030304" pitchFamily="18" charset="0"/>
              </a:rPr>
              <a:t>Odessa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4937" y="3930258"/>
            <a:ext cx="143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Mykolaiv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Region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9210" y="1547500"/>
            <a:ext cx="95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Minsk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8782" y="2249260"/>
            <a:ext cx="11521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Book Antiqua" panose="02040602050305030304" pitchFamily="18" charset="0"/>
              </a:rPr>
              <a:t>Warsaw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8435" y="5319811"/>
            <a:ext cx="191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anose="02040602050305030304" pitchFamily="18" charset="0"/>
              </a:rPr>
              <a:t>Black Sea</a:t>
            </a:r>
            <a:endParaRPr lang="ru-RU" sz="2800" b="1" dirty="0"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833" y="1156682"/>
            <a:ext cx="1912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Baltic </a:t>
            </a:r>
            <a:r>
              <a:rPr lang="en-US" sz="2000" b="1" dirty="0" smtClean="0">
                <a:latin typeface="Book Antiqua" panose="02040602050305030304" pitchFamily="18" charset="0"/>
              </a:rPr>
              <a:t>Sea</a:t>
            </a:r>
            <a:endParaRPr lang="ru-RU" sz="2000" b="1" dirty="0">
              <a:latin typeface="Book Antiqua" panose="0204060205030503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50" y="5658365"/>
            <a:ext cx="9579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Book Antiqua" panose="02040602050305030304" pitchFamily="18" charset="0"/>
              </a:rPr>
              <a:t>Rome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10830" y="5379313"/>
            <a:ext cx="9579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Book Antiqua" panose="02040602050305030304" pitchFamily="18" charset="0"/>
              </a:rPr>
              <a:t>Sofia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6894" y="4950479"/>
            <a:ext cx="131264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Book Antiqua" panose="02040602050305030304" pitchFamily="18" charset="0"/>
              </a:rPr>
              <a:t>Bucharest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5564" y="4099535"/>
            <a:ext cx="14857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Book Antiqua" panose="02040602050305030304" pitchFamily="18" charset="0"/>
              </a:rPr>
              <a:t>Budapest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7770" y="1844824"/>
            <a:ext cx="11521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Book Antiqua" panose="02040602050305030304" pitchFamily="18" charset="0"/>
              </a:rPr>
              <a:t>Berlin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389" y="2931041"/>
            <a:ext cx="11521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Book Antiqua" panose="02040602050305030304" pitchFamily="18" charset="0"/>
              </a:rPr>
              <a:t>Prague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69897" y="3499371"/>
            <a:ext cx="16914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Book Antiqua" panose="02040602050305030304" pitchFamily="18" charset="0"/>
              </a:rPr>
              <a:t>Bratislava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542" y="3867145"/>
            <a:ext cx="11521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Book Antiqua" panose="02040602050305030304" pitchFamily="18" charset="0"/>
              </a:rPr>
              <a:t>Vienna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147" y="4161090"/>
            <a:ext cx="213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27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8" grpId="0"/>
      <p:bldP spid="6" grpId="0"/>
      <p:bldP spid="12" grpId="0" animBg="1"/>
      <p:bldP spid="14" grpId="0" animBg="1"/>
      <p:bldP spid="7" grpId="0"/>
      <p:bldP spid="2" grpId="0" animBg="1"/>
      <p:bldP spid="13" grpId="0"/>
      <p:bldP spid="15" grpId="0"/>
      <p:bldP spid="3" grpId="0"/>
      <p:bldP spid="17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11965</TotalTime>
  <Words>867</Words>
  <Application>Microsoft Office PowerPoint</Application>
  <PresentationFormat>Произвольный</PresentationFormat>
  <Paragraphs>306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Work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Human</dc:creator>
  <cp:lastModifiedBy>Секретарь</cp:lastModifiedBy>
  <cp:revision>557</cp:revision>
  <cp:lastPrinted>2020-04-29T07:14:33Z</cp:lastPrinted>
  <dcterms:created xsi:type="dcterms:W3CDTF">2018-02-05T12:47:49Z</dcterms:created>
  <dcterms:modified xsi:type="dcterms:W3CDTF">2021-05-28T11:08:15Z</dcterms:modified>
</cp:coreProperties>
</file>